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handoutMasterIdLst>
    <p:handoutMasterId r:id="rId37"/>
  </p:handoutMasterIdLst>
  <p:sldIdLst>
    <p:sldId id="256" r:id="rId2"/>
    <p:sldId id="350" r:id="rId3"/>
    <p:sldId id="408" r:id="rId4"/>
    <p:sldId id="264" r:id="rId5"/>
    <p:sldId id="399" r:id="rId6"/>
    <p:sldId id="375" r:id="rId7"/>
    <p:sldId id="324" r:id="rId8"/>
    <p:sldId id="402" r:id="rId9"/>
    <p:sldId id="378" r:id="rId10"/>
    <p:sldId id="410" r:id="rId11"/>
    <p:sldId id="403" r:id="rId12"/>
    <p:sldId id="383" r:id="rId13"/>
    <p:sldId id="386" r:id="rId14"/>
    <p:sldId id="387" r:id="rId15"/>
    <p:sldId id="422" r:id="rId16"/>
    <p:sldId id="426" r:id="rId17"/>
    <p:sldId id="393" r:id="rId18"/>
    <p:sldId id="425" r:id="rId19"/>
    <p:sldId id="430" r:id="rId20"/>
    <p:sldId id="398" r:id="rId21"/>
    <p:sldId id="354" r:id="rId22"/>
    <p:sldId id="412" r:id="rId23"/>
    <p:sldId id="411" r:id="rId24"/>
    <p:sldId id="414" r:id="rId25"/>
    <p:sldId id="415" r:id="rId26"/>
    <p:sldId id="416" r:id="rId27"/>
    <p:sldId id="427" r:id="rId28"/>
    <p:sldId id="434" r:id="rId29"/>
    <p:sldId id="431" r:id="rId30"/>
    <p:sldId id="433" r:id="rId31"/>
    <p:sldId id="432" r:id="rId32"/>
    <p:sldId id="421" r:id="rId33"/>
    <p:sldId id="428" r:id="rId34"/>
    <p:sldId id="429" r:id="rId35"/>
  </p:sldIdLst>
  <p:sldSz cx="9144000" cy="6858000" type="screen4x3"/>
  <p:notesSz cx="6805613"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F9F9F9"/>
    <a:srgbClr val="FFCCFF"/>
    <a:srgbClr val="FFFF99"/>
    <a:srgbClr val="9C5454"/>
  </p:clrMru>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931" autoAdjust="0"/>
    <p:restoredTop sz="98908" autoAdjust="0"/>
  </p:normalViewPr>
  <p:slideViewPr>
    <p:cSldViewPr>
      <p:cViewPr>
        <p:scale>
          <a:sx n="80" d="100"/>
          <a:sy n="80" d="100"/>
        </p:scale>
        <p:origin x="-1008" y="-7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oleObject" Target="file:///\\158.217.165.55\disk1\2010\&#23398;&#37096;&#29983;\Suzuki\&#12487;&#12540;&#12479;&#38306;&#36899;\&#38477;&#38632;&#12487;&#12540;&#12479;\&#31119;&#20117;&#35946;&#38632;&#65288;5&#65352;&#65289;.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158.217.165.55\disk1\2010\&#23398;&#37096;&#29983;\Suzuki\&#12487;&#12540;&#12479;&#38306;&#36899;\&#38477;&#38632;&#12487;&#12540;&#12479;\&#35914;&#20013;&#35946;&#38632;&#65288;&#65299;&#65352;&#65289;.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158.217.165.55\disk1\2010\&#23398;&#37096;&#29983;\Suzuki\&#12487;&#12540;&#12479;&#38306;&#36899;\&#38477;&#38632;&#12487;&#12540;&#12479;\&#38477;&#38632;&#65394;&#65421;&#65438;&#65437;&#65412;&#65288;&#23713;&#23822;3h&#65289;.csv"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F:\&#24460;&#26399;&#12476;&#12511;&#31532;&#20116;&#22238;&#12288;&#37428;&#26408;\summar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ja-JP"/>
  <c:chart>
    <c:title>
      <c:tx>
        <c:rich>
          <a:bodyPr/>
          <a:lstStyle/>
          <a:p>
            <a:pPr>
              <a:defRPr/>
            </a:pPr>
            <a:r>
              <a:rPr lang="ja-JP" sz="1400" dirty="0"/>
              <a:t>福井豪雨</a:t>
            </a:r>
            <a:endParaRPr lang="en-US" sz="1400" dirty="0"/>
          </a:p>
        </c:rich>
      </c:tx>
      <c:layout/>
    </c:title>
    <c:plotArea>
      <c:layout>
        <c:manualLayout>
          <c:layoutTarget val="inner"/>
          <c:xMode val="edge"/>
          <c:yMode val="edge"/>
          <c:x val="0.23141230611398644"/>
          <c:y val="0.38151253531137397"/>
          <c:w val="0.71184997849490839"/>
          <c:h val="0.56808645739004315"/>
        </c:manualLayout>
      </c:layout>
      <c:barChart>
        <c:barDir val="col"/>
        <c:grouping val="clustered"/>
        <c:ser>
          <c:idx val="0"/>
          <c:order val="0"/>
          <c:spPr>
            <a:solidFill>
              <a:srgbClr val="0070C0"/>
            </a:solidFill>
          </c:spPr>
          <c:cat>
            <c:numRef>
              <c:f>'福井豪雨（5ｈ）'!$C$10:$C$40</c:f>
              <c:numCache>
                <c:formatCode>h:mm</c:formatCode>
                <c:ptCount val="31"/>
                <c:pt idx="0">
                  <c:v>0</c:v>
                </c:pt>
                <c:pt idx="1">
                  <c:v>6.9444444444445048E-3</c:v>
                </c:pt>
                <c:pt idx="2">
                  <c:v>1.3888888888889058E-2</c:v>
                </c:pt>
                <c:pt idx="3">
                  <c:v>2.0833333333333509E-2</c:v>
                </c:pt>
                <c:pt idx="4">
                  <c:v>2.7777777777778258E-2</c:v>
                </c:pt>
                <c:pt idx="5">
                  <c:v>3.472222222222221E-2</c:v>
                </c:pt>
                <c:pt idx="6">
                  <c:v>4.1666666666666713E-2</c:v>
                </c:pt>
                <c:pt idx="7">
                  <c:v>4.8611111111111133E-2</c:v>
                </c:pt>
                <c:pt idx="8">
                  <c:v>5.5555555555555476E-2</c:v>
                </c:pt>
                <c:pt idx="9">
                  <c:v>6.2500000000000139E-2</c:v>
                </c:pt>
                <c:pt idx="10">
                  <c:v>6.9444444444444905E-2</c:v>
                </c:pt>
                <c:pt idx="11">
                  <c:v>7.6388888888888923E-2</c:v>
                </c:pt>
                <c:pt idx="12">
                  <c:v>8.3333333333333565E-2</c:v>
                </c:pt>
                <c:pt idx="13">
                  <c:v>9.0277777777777693E-2</c:v>
                </c:pt>
                <c:pt idx="14">
                  <c:v>9.7222222222222265E-2</c:v>
                </c:pt>
                <c:pt idx="15">
                  <c:v>0.10416666666666759</c:v>
                </c:pt>
                <c:pt idx="16">
                  <c:v>0.11111111111111149</c:v>
                </c:pt>
                <c:pt idx="17">
                  <c:v>0.11805555555555665</c:v>
                </c:pt>
                <c:pt idx="18">
                  <c:v>0.125</c:v>
                </c:pt>
                <c:pt idx="19">
                  <c:v>0.13194444444444592</c:v>
                </c:pt>
                <c:pt idx="20">
                  <c:v>0.13888888888888901</c:v>
                </c:pt>
                <c:pt idx="21">
                  <c:v>0.14583333333333418</c:v>
                </c:pt>
                <c:pt idx="22">
                  <c:v>0.15277777777777801</c:v>
                </c:pt>
                <c:pt idx="23">
                  <c:v>0.15972222222222343</c:v>
                </c:pt>
                <c:pt idx="24">
                  <c:v>0.16666666666666691</c:v>
                </c:pt>
                <c:pt idx="25">
                  <c:v>0.17361111111111099</c:v>
                </c:pt>
                <c:pt idx="26">
                  <c:v>0.180555555555556</c:v>
                </c:pt>
                <c:pt idx="27">
                  <c:v>0.18750000000000044</c:v>
                </c:pt>
                <c:pt idx="28">
                  <c:v>0.1944444444444467</c:v>
                </c:pt>
                <c:pt idx="29">
                  <c:v>0.20138888888888901</c:v>
                </c:pt>
                <c:pt idx="30">
                  <c:v>0.20833333333333418</c:v>
                </c:pt>
              </c:numCache>
            </c:numRef>
          </c:cat>
          <c:val>
            <c:numRef>
              <c:f>'福井豪雨（5ｈ）'!$B$10:$B$40</c:f>
              <c:numCache>
                <c:formatCode>General</c:formatCode>
                <c:ptCount val="31"/>
                <c:pt idx="0">
                  <c:v>0</c:v>
                </c:pt>
                <c:pt idx="1">
                  <c:v>18</c:v>
                </c:pt>
                <c:pt idx="2">
                  <c:v>81</c:v>
                </c:pt>
                <c:pt idx="3">
                  <c:v>96</c:v>
                </c:pt>
                <c:pt idx="4">
                  <c:v>135</c:v>
                </c:pt>
                <c:pt idx="5">
                  <c:v>126</c:v>
                </c:pt>
                <c:pt idx="6">
                  <c:v>69</c:v>
                </c:pt>
                <c:pt idx="7">
                  <c:v>66</c:v>
                </c:pt>
                <c:pt idx="8">
                  <c:v>18</c:v>
                </c:pt>
                <c:pt idx="9">
                  <c:v>30</c:v>
                </c:pt>
                <c:pt idx="10">
                  <c:v>33</c:v>
                </c:pt>
                <c:pt idx="11">
                  <c:v>21</c:v>
                </c:pt>
                <c:pt idx="12">
                  <c:v>27</c:v>
                </c:pt>
                <c:pt idx="13">
                  <c:v>57</c:v>
                </c:pt>
                <c:pt idx="14">
                  <c:v>63</c:v>
                </c:pt>
                <c:pt idx="15">
                  <c:v>39</c:v>
                </c:pt>
                <c:pt idx="16">
                  <c:v>51</c:v>
                </c:pt>
                <c:pt idx="17">
                  <c:v>45</c:v>
                </c:pt>
                <c:pt idx="18">
                  <c:v>75</c:v>
                </c:pt>
                <c:pt idx="19">
                  <c:v>93</c:v>
                </c:pt>
                <c:pt idx="20">
                  <c:v>54</c:v>
                </c:pt>
                <c:pt idx="21">
                  <c:v>39</c:v>
                </c:pt>
                <c:pt idx="22">
                  <c:v>42</c:v>
                </c:pt>
                <c:pt idx="23">
                  <c:v>45</c:v>
                </c:pt>
                <c:pt idx="24">
                  <c:v>36</c:v>
                </c:pt>
                <c:pt idx="25">
                  <c:v>6</c:v>
                </c:pt>
                <c:pt idx="26">
                  <c:v>18</c:v>
                </c:pt>
                <c:pt idx="27">
                  <c:v>9</c:v>
                </c:pt>
                <c:pt idx="28">
                  <c:v>3</c:v>
                </c:pt>
                <c:pt idx="29">
                  <c:v>21</c:v>
                </c:pt>
                <c:pt idx="30">
                  <c:v>21</c:v>
                </c:pt>
              </c:numCache>
            </c:numRef>
          </c:val>
        </c:ser>
        <c:gapWidth val="0"/>
        <c:axId val="64179200"/>
        <c:axId val="65921792"/>
      </c:barChart>
      <c:catAx>
        <c:axId val="64179200"/>
        <c:scaling>
          <c:orientation val="minMax"/>
        </c:scaling>
        <c:axPos val="t"/>
        <c:title>
          <c:tx>
            <c:rich>
              <a:bodyPr/>
              <a:lstStyle/>
              <a:p>
                <a:pPr>
                  <a:defRPr/>
                </a:pPr>
                <a:r>
                  <a:rPr lang="ja-JP"/>
                  <a:t>時間（ｈｒ）</a:t>
                </a:r>
              </a:p>
            </c:rich>
          </c:tx>
          <c:layout/>
        </c:title>
        <c:numFmt formatCode="h:mm" sourceLinked="1"/>
        <c:majorTickMark val="none"/>
        <c:tickLblPos val="nextTo"/>
        <c:crossAx val="65921792"/>
        <c:crosses val="autoZero"/>
        <c:auto val="1"/>
        <c:lblAlgn val="ctr"/>
        <c:lblOffset val="100"/>
      </c:catAx>
      <c:valAx>
        <c:axId val="65921792"/>
        <c:scaling>
          <c:orientation val="maxMin"/>
          <c:max val="200"/>
        </c:scaling>
        <c:axPos val="l"/>
        <c:title>
          <c:tx>
            <c:rich>
              <a:bodyPr/>
              <a:lstStyle/>
              <a:p>
                <a:pPr>
                  <a:defRPr/>
                </a:pPr>
                <a:r>
                  <a:rPr lang="ja-JP"/>
                  <a:t>降雨強度（</a:t>
                </a:r>
                <a:r>
                  <a:rPr lang="en-US"/>
                  <a:t>mm/</a:t>
                </a:r>
                <a:r>
                  <a:rPr lang="ja-JP"/>
                  <a:t>ｈｒ）</a:t>
                </a:r>
              </a:p>
            </c:rich>
          </c:tx>
          <c:layout>
            <c:manualLayout>
              <c:xMode val="edge"/>
              <c:yMode val="edge"/>
              <c:x val="4.3010752688172046E-2"/>
              <c:y val="0.46461454613255332"/>
            </c:manualLayout>
          </c:layout>
        </c:title>
        <c:numFmt formatCode="General" sourceLinked="1"/>
        <c:tickLblPos val="nextTo"/>
        <c:crossAx val="64179200"/>
        <c:crosses val="autoZero"/>
        <c:crossBetween val="between"/>
        <c:majorUnit val="50"/>
      </c:valAx>
    </c:plotArea>
    <c:plotVisOnly val="1"/>
  </c:chart>
  <c:spPr>
    <a:solidFill>
      <a:schemeClr val="bg1"/>
    </a:solidFill>
  </c:sp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ja-JP"/>
  <c:chart>
    <c:title>
      <c:tx>
        <c:rich>
          <a:bodyPr/>
          <a:lstStyle/>
          <a:p>
            <a:pPr>
              <a:defRPr/>
            </a:pPr>
            <a:r>
              <a:rPr lang="ja-JP" altLang="en-US" sz="1400" dirty="0"/>
              <a:t>豊中豪雨</a:t>
            </a:r>
          </a:p>
        </c:rich>
      </c:tx>
      <c:layout/>
    </c:title>
    <c:plotArea>
      <c:layout/>
      <c:barChart>
        <c:barDir val="col"/>
        <c:grouping val="clustered"/>
        <c:ser>
          <c:idx val="0"/>
          <c:order val="0"/>
          <c:spPr>
            <a:solidFill>
              <a:srgbClr val="0070C0"/>
            </a:solidFill>
          </c:spPr>
          <c:cat>
            <c:numRef>
              <c:f>'豊中豪雨（３ｈ）'!$C$10:$C$22</c:f>
              <c:numCache>
                <c:formatCode>h:mm</c:formatCode>
                <c:ptCount val="13"/>
                <c:pt idx="0">
                  <c:v>0</c:v>
                </c:pt>
                <c:pt idx="1">
                  <c:v>6.94444444444449E-3</c:v>
                </c:pt>
                <c:pt idx="2">
                  <c:v>1.388888888888903E-2</c:v>
                </c:pt>
                <c:pt idx="3">
                  <c:v>2.0833333333333412E-2</c:v>
                </c:pt>
                <c:pt idx="4">
                  <c:v>2.7777777777778206E-2</c:v>
                </c:pt>
                <c:pt idx="5">
                  <c:v>3.4722222222222203E-2</c:v>
                </c:pt>
                <c:pt idx="6">
                  <c:v>4.1666666666666699E-2</c:v>
                </c:pt>
                <c:pt idx="7">
                  <c:v>4.8611111111111112E-2</c:v>
                </c:pt>
                <c:pt idx="8">
                  <c:v>5.5555555555555455E-2</c:v>
                </c:pt>
                <c:pt idx="9">
                  <c:v>6.25E-2</c:v>
                </c:pt>
                <c:pt idx="10">
                  <c:v>6.9444444444444434E-2</c:v>
                </c:pt>
                <c:pt idx="11">
                  <c:v>7.6388888888888895E-2</c:v>
                </c:pt>
                <c:pt idx="12">
                  <c:v>8.3333333333333343E-2</c:v>
                </c:pt>
              </c:numCache>
            </c:numRef>
          </c:cat>
          <c:val>
            <c:numRef>
              <c:f>'豊中豪雨（３ｈ）'!$B$10:$B$22</c:f>
              <c:numCache>
                <c:formatCode>General</c:formatCode>
                <c:ptCount val="13"/>
                <c:pt idx="0">
                  <c:v>27</c:v>
                </c:pt>
                <c:pt idx="1">
                  <c:v>39</c:v>
                </c:pt>
                <c:pt idx="2">
                  <c:v>111</c:v>
                </c:pt>
                <c:pt idx="3">
                  <c:v>156</c:v>
                </c:pt>
                <c:pt idx="4">
                  <c:v>114</c:v>
                </c:pt>
                <c:pt idx="5">
                  <c:v>171</c:v>
                </c:pt>
                <c:pt idx="6">
                  <c:v>69</c:v>
                </c:pt>
                <c:pt idx="7">
                  <c:v>6</c:v>
                </c:pt>
                <c:pt idx="8">
                  <c:v>3</c:v>
                </c:pt>
                <c:pt idx="9">
                  <c:v>0</c:v>
                </c:pt>
                <c:pt idx="10">
                  <c:v>0</c:v>
                </c:pt>
                <c:pt idx="11">
                  <c:v>0</c:v>
                </c:pt>
                <c:pt idx="12">
                  <c:v>0</c:v>
                </c:pt>
              </c:numCache>
            </c:numRef>
          </c:val>
        </c:ser>
        <c:gapWidth val="0"/>
        <c:axId val="65941888"/>
        <c:axId val="65943808"/>
      </c:barChart>
      <c:catAx>
        <c:axId val="65941888"/>
        <c:scaling>
          <c:orientation val="minMax"/>
        </c:scaling>
        <c:axPos val="t"/>
        <c:title>
          <c:tx>
            <c:rich>
              <a:bodyPr/>
              <a:lstStyle/>
              <a:p>
                <a:pPr>
                  <a:defRPr/>
                </a:pPr>
                <a:r>
                  <a:rPr lang="ja-JP" altLang="en-US"/>
                  <a:t>時間（ｈｒ）</a:t>
                </a:r>
              </a:p>
            </c:rich>
          </c:tx>
          <c:layout>
            <c:manualLayout>
              <c:xMode val="edge"/>
              <c:yMode val="edge"/>
              <c:x val="0.50387598425196856"/>
              <c:y val="0.18703703703703903"/>
            </c:manualLayout>
          </c:layout>
        </c:title>
        <c:numFmt formatCode="h:mm" sourceLinked="1"/>
        <c:majorTickMark val="none"/>
        <c:tickLblPos val="nextTo"/>
        <c:crossAx val="65943808"/>
        <c:crosses val="autoZero"/>
        <c:auto val="1"/>
        <c:lblAlgn val="ctr"/>
        <c:lblOffset val="100"/>
      </c:catAx>
      <c:valAx>
        <c:axId val="65943808"/>
        <c:scaling>
          <c:orientation val="maxMin"/>
          <c:max val="200"/>
        </c:scaling>
        <c:axPos val="l"/>
        <c:title>
          <c:tx>
            <c:rich>
              <a:bodyPr/>
              <a:lstStyle/>
              <a:p>
                <a:pPr>
                  <a:defRPr/>
                </a:pPr>
                <a:r>
                  <a:rPr lang="ja-JP" altLang="en-US"/>
                  <a:t>降雨強度（</a:t>
                </a:r>
                <a:r>
                  <a:rPr lang="en-US" altLang="ja-JP"/>
                  <a:t>mm/</a:t>
                </a:r>
                <a:r>
                  <a:rPr lang="ja-JP" altLang="en-US"/>
                  <a:t>ｈｒ）</a:t>
                </a:r>
              </a:p>
            </c:rich>
          </c:tx>
          <c:layout/>
        </c:title>
        <c:numFmt formatCode="General" sourceLinked="1"/>
        <c:tickLblPos val="nextTo"/>
        <c:crossAx val="65941888"/>
        <c:crosses val="autoZero"/>
        <c:crossBetween val="between"/>
        <c:majorUnit val="50"/>
      </c:valAx>
    </c:plotArea>
    <c:plotVisOnly val="1"/>
  </c:chart>
  <c:spPr>
    <a:solidFill>
      <a:schemeClr val="bg1"/>
    </a:solidFill>
  </c:sp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ja-JP"/>
  <c:chart>
    <c:title>
      <c:tx>
        <c:rich>
          <a:bodyPr/>
          <a:lstStyle/>
          <a:p>
            <a:pPr>
              <a:defRPr/>
            </a:pPr>
            <a:r>
              <a:rPr lang="ja-JP" altLang="en-US" sz="1400" dirty="0"/>
              <a:t>岡崎豪雨</a:t>
            </a:r>
          </a:p>
        </c:rich>
      </c:tx>
      <c:layout/>
    </c:title>
    <c:plotArea>
      <c:layout/>
      <c:barChart>
        <c:barDir val="col"/>
        <c:grouping val="clustered"/>
        <c:ser>
          <c:idx val="0"/>
          <c:order val="0"/>
          <c:spPr>
            <a:solidFill>
              <a:srgbClr val="0070C0"/>
            </a:solidFill>
          </c:spPr>
          <c:cat>
            <c:numRef>
              <c:f>'降雨ｲﾍﾞﾝﾄ（岡崎3h）'!$C$10:$C$28</c:f>
              <c:numCache>
                <c:formatCode>h:mm</c:formatCode>
                <c:ptCount val="19"/>
                <c:pt idx="0">
                  <c:v>0</c:v>
                </c:pt>
                <c:pt idx="1">
                  <c:v>6.94444444444449E-3</c:v>
                </c:pt>
                <c:pt idx="2">
                  <c:v>1.388888888888903E-2</c:v>
                </c:pt>
                <c:pt idx="3">
                  <c:v>2.0833333333333412E-2</c:v>
                </c:pt>
                <c:pt idx="4">
                  <c:v>2.7777777777778206E-2</c:v>
                </c:pt>
                <c:pt idx="5">
                  <c:v>3.4722222222222203E-2</c:v>
                </c:pt>
                <c:pt idx="6">
                  <c:v>4.1666666666666699E-2</c:v>
                </c:pt>
                <c:pt idx="7">
                  <c:v>4.8611111111111112E-2</c:v>
                </c:pt>
                <c:pt idx="8">
                  <c:v>5.5555555555555455E-2</c:v>
                </c:pt>
                <c:pt idx="9">
                  <c:v>6.25E-2</c:v>
                </c:pt>
                <c:pt idx="10">
                  <c:v>6.9444444444444434E-2</c:v>
                </c:pt>
                <c:pt idx="11">
                  <c:v>7.6388888888888895E-2</c:v>
                </c:pt>
                <c:pt idx="12">
                  <c:v>8.3333333333333343E-2</c:v>
                </c:pt>
                <c:pt idx="13">
                  <c:v>9.0277777777777693E-2</c:v>
                </c:pt>
                <c:pt idx="14">
                  <c:v>9.7222222222222224E-2</c:v>
                </c:pt>
                <c:pt idx="15">
                  <c:v>0.10416666666666759</c:v>
                </c:pt>
                <c:pt idx="16">
                  <c:v>0.11111111111111099</c:v>
                </c:pt>
                <c:pt idx="17">
                  <c:v>0.11805555555555602</c:v>
                </c:pt>
                <c:pt idx="18">
                  <c:v>0.125</c:v>
                </c:pt>
              </c:numCache>
            </c:numRef>
          </c:cat>
          <c:val>
            <c:numRef>
              <c:f>'降雨ｲﾍﾞﾝﾄ（岡崎3h）'!$B$10:$B$28</c:f>
              <c:numCache>
                <c:formatCode>General</c:formatCode>
                <c:ptCount val="19"/>
                <c:pt idx="0">
                  <c:v>0</c:v>
                </c:pt>
                <c:pt idx="1">
                  <c:v>6</c:v>
                </c:pt>
                <c:pt idx="2">
                  <c:v>48</c:v>
                </c:pt>
                <c:pt idx="3">
                  <c:v>30</c:v>
                </c:pt>
                <c:pt idx="4">
                  <c:v>60</c:v>
                </c:pt>
                <c:pt idx="5">
                  <c:v>105</c:v>
                </c:pt>
                <c:pt idx="6">
                  <c:v>144</c:v>
                </c:pt>
                <c:pt idx="7">
                  <c:v>150</c:v>
                </c:pt>
                <c:pt idx="8">
                  <c:v>159</c:v>
                </c:pt>
                <c:pt idx="9">
                  <c:v>183</c:v>
                </c:pt>
                <c:pt idx="10">
                  <c:v>102</c:v>
                </c:pt>
                <c:pt idx="11">
                  <c:v>141</c:v>
                </c:pt>
                <c:pt idx="12">
                  <c:v>81</c:v>
                </c:pt>
                <c:pt idx="13">
                  <c:v>66</c:v>
                </c:pt>
                <c:pt idx="14">
                  <c:v>57</c:v>
                </c:pt>
                <c:pt idx="15">
                  <c:v>48</c:v>
                </c:pt>
                <c:pt idx="16">
                  <c:v>45</c:v>
                </c:pt>
                <c:pt idx="17">
                  <c:v>15</c:v>
                </c:pt>
                <c:pt idx="18">
                  <c:v>12</c:v>
                </c:pt>
              </c:numCache>
            </c:numRef>
          </c:val>
        </c:ser>
        <c:gapWidth val="0"/>
        <c:axId val="65992576"/>
        <c:axId val="65798144"/>
      </c:barChart>
      <c:catAx>
        <c:axId val="65992576"/>
        <c:scaling>
          <c:orientation val="minMax"/>
        </c:scaling>
        <c:axPos val="t"/>
        <c:title>
          <c:tx>
            <c:rich>
              <a:bodyPr/>
              <a:lstStyle/>
              <a:p>
                <a:pPr>
                  <a:defRPr/>
                </a:pPr>
                <a:r>
                  <a:rPr lang="ja-JP" altLang="en-US"/>
                  <a:t>時間（ｈｒ）</a:t>
                </a:r>
              </a:p>
            </c:rich>
          </c:tx>
          <c:layout/>
        </c:title>
        <c:numFmt formatCode="h:mm" sourceLinked="1"/>
        <c:majorTickMark val="none"/>
        <c:tickLblPos val="nextTo"/>
        <c:crossAx val="65798144"/>
        <c:crosses val="autoZero"/>
        <c:auto val="1"/>
        <c:lblAlgn val="ctr"/>
        <c:lblOffset val="100"/>
      </c:catAx>
      <c:valAx>
        <c:axId val="65798144"/>
        <c:scaling>
          <c:orientation val="maxMin"/>
          <c:max val="200"/>
        </c:scaling>
        <c:axPos val="l"/>
        <c:title>
          <c:tx>
            <c:rich>
              <a:bodyPr/>
              <a:lstStyle/>
              <a:p>
                <a:pPr>
                  <a:defRPr/>
                </a:pPr>
                <a:r>
                  <a:rPr lang="ja-JP" altLang="en-US"/>
                  <a:t>降雨強度（</a:t>
                </a:r>
                <a:r>
                  <a:rPr lang="en-US" altLang="ja-JP"/>
                  <a:t>mm/</a:t>
                </a:r>
                <a:r>
                  <a:rPr lang="ja-JP" altLang="en-US"/>
                  <a:t>ｈｒ）</a:t>
                </a:r>
              </a:p>
            </c:rich>
          </c:tx>
          <c:layout/>
        </c:title>
        <c:numFmt formatCode="General" sourceLinked="1"/>
        <c:tickLblPos val="nextTo"/>
        <c:crossAx val="65992576"/>
        <c:crosses val="autoZero"/>
        <c:crossBetween val="between"/>
        <c:majorUnit val="50"/>
      </c:valAx>
    </c:plotArea>
    <c:plotVisOnly val="1"/>
  </c:chart>
  <c:spPr>
    <a:solidFill>
      <a:schemeClr val="bg1"/>
    </a:solidFill>
  </c:sp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ja-JP"/>
  <c:chart>
    <c:title>
      <c:tx>
        <c:rich>
          <a:bodyPr/>
          <a:lstStyle/>
          <a:p>
            <a:pPr>
              <a:defRPr/>
            </a:pPr>
            <a:r>
              <a:rPr lang="ja-JP" altLang="en-US" dirty="0" smtClean="0"/>
              <a:t>溢水量</a:t>
            </a:r>
            <a:r>
              <a:rPr lang="en-US" altLang="en-US" dirty="0" smtClean="0"/>
              <a:t> </a:t>
            </a:r>
            <a:r>
              <a:rPr lang="en-US" altLang="en-US" dirty="0"/>
              <a:t>(m3) :</a:t>
            </a:r>
          </a:p>
        </c:rich>
      </c:tx>
      <c:layout/>
    </c:title>
    <c:plotArea>
      <c:layout>
        <c:manualLayout>
          <c:layoutTarget val="inner"/>
          <c:xMode val="edge"/>
          <c:yMode val="edge"/>
          <c:x val="0.18080135238522937"/>
          <c:y val="0.23441010089970704"/>
          <c:w val="0.59122804978735011"/>
          <c:h val="0.55859045644099603"/>
        </c:manualLayout>
      </c:layout>
      <c:barChart>
        <c:barDir val="col"/>
        <c:grouping val="clustered"/>
        <c:ser>
          <c:idx val="0"/>
          <c:order val="0"/>
          <c:tx>
            <c:strRef>
              <c:f>Sheet1!$B$7</c:f>
              <c:strCache>
                <c:ptCount val="1"/>
                <c:pt idx="0">
                  <c:v>Inflow (m3) :</c:v>
                </c:pt>
              </c:strCache>
            </c:strRef>
          </c:tx>
          <c:spPr>
            <a:solidFill>
              <a:srgbClr val="FFFF00"/>
            </a:solidFill>
          </c:spPr>
          <c:cat>
            <c:strRef>
              <c:f>Sheet1!$C$3:$E$3</c:f>
              <c:strCache>
                <c:ptCount val="3"/>
                <c:pt idx="0">
                  <c:v>岡崎豪雨  </c:v>
                </c:pt>
                <c:pt idx="1">
                  <c:v>豊中豪雨  </c:v>
                </c:pt>
                <c:pt idx="2">
                  <c:v>福井豪雨</c:v>
                </c:pt>
              </c:strCache>
            </c:strRef>
          </c:cat>
          <c:val>
            <c:numRef>
              <c:f>Sheet1!$C$7:$E$7</c:f>
              <c:numCache>
                <c:formatCode>General</c:formatCode>
                <c:ptCount val="3"/>
                <c:pt idx="0">
                  <c:v>5886539.0403000014</c:v>
                </c:pt>
                <c:pt idx="1">
                  <c:v>1365767.2903</c:v>
                </c:pt>
                <c:pt idx="2">
                  <c:v>2637794.6300999997</c:v>
                </c:pt>
              </c:numCache>
            </c:numRef>
          </c:val>
        </c:ser>
        <c:axId val="66666880"/>
        <c:axId val="66668416"/>
      </c:barChart>
      <c:catAx>
        <c:axId val="66666880"/>
        <c:scaling>
          <c:orientation val="minMax"/>
        </c:scaling>
        <c:axPos val="b"/>
        <c:tickLblPos val="nextTo"/>
        <c:crossAx val="66668416"/>
        <c:crosses val="autoZero"/>
        <c:auto val="1"/>
        <c:lblAlgn val="ctr"/>
        <c:lblOffset val="100"/>
      </c:catAx>
      <c:valAx>
        <c:axId val="66668416"/>
        <c:scaling>
          <c:orientation val="minMax"/>
        </c:scaling>
        <c:axPos val="l"/>
        <c:majorGridlines/>
        <c:numFmt formatCode="General" sourceLinked="1"/>
        <c:tickLblPos val="nextTo"/>
        <c:crossAx val="66666880"/>
        <c:crosses val="autoZero"/>
        <c:crossBetween val="between"/>
        <c:majorUnit val="2000000"/>
      </c:valAx>
    </c:plotArea>
    <c:legend>
      <c:legendPos val="r"/>
      <c:layout>
        <c:manualLayout>
          <c:xMode val="edge"/>
          <c:yMode val="edge"/>
          <c:x val="0.81626510967395649"/>
          <c:y val="0.38390052290916543"/>
          <c:w val="0.16840920873144041"/>
          <c:h val="0.18905806004182543"/>
        </c:manualLayout>
      </c:layout>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ja-JP"/>
  <c:chart>
    <c:title>
      <c:tx>
        <c:rich>
          <a:bodyPr/>
          <a:lstStyle/>
          <a:p>
            <a:pPr>
              <a:defRPr/>
            </a:pPr>
            <a:r>
              <a:rPr lang="en-US" altLang="en-US" dirty="0"/>
              <a:t> </a:t>
            </a:r>
            <a:r>
              <a:rPr lang="ja-JP" altLang="en-US" dirty="0" smtClean="0"/>
              <a:t>最大浸水面積</a:t>
            </a:r>
            <a:r>
              <a:rPr lang="en-US" altLang="en-US" dirty="0" smtClean="0"/>
              <a:t>(</a:t>
            </a:r>
            <a:r>
              <a:rPr lang="en-US" altLang="en-US" dirty="0"/>
              <a:t>ha) </a:t>
            </a:r>
          </a:p>
        </c:rich>
      </c:tx>
      <c:layout>
        <c:manualLayout>
          <c:xMode val="edge"/>
          <c:yMode val="edge"/>
          <c:x val="0.21916143432703419"/>
          <c:y val="6.4646012180937573E-2"/>
        </c:manualLayout>
      </c:layout>
    </c:title>
    <c:plotArea>
      <c:layout>
        <c:manualLayout>
          <c:layoutTarget val="inner"/>
          <c:xMode val="edge"/>
          <c:yMode val="edge"/>
          <c:x val="0.12649330288401944"/>
          <c:y val="0.28673634435093276"/>
          <c:w val="0.62392214227721943"/>
          <c:h val="0.44091729891654302"/>
        </c:manualLayout>
      </c:layout>
      <c:barChart>
        <c:barDir val="col"/>
        <c:grouping val="clustered"/>
        <c:ser>
          <c:idx val="0"/>
          <c:order val="0"/>
          <c:tx>
            <c:strRef>
              <c:f>Sheet4!$C$15</c:f>
              <c:strCache>
                <c:ptCount val="1"/>
                <c:pt idx="0">
                  <c:v> Maximum flooded area (ha) :</c:v>
                </c:pt>
              </c:strCache>
            </c:strRef>
          </c:tx>
          <c:spPr>
            <a:solidFill>
              <a:srgbClr val="7030A0"/>
            </a:solidFill>
          </c:spPr>
          <c:cat>
            <c:strRef>
              <c:f>Sheet4!$A$16:$A$18</c:f>
              <c:strCache>
                <c:ptCount val="3"/>
                <c:pt idx="0">
                  <c:v>岡崎豪雨 </c:v>
                </c:pt>
                <c:pt idx="1">
                  <c:v>豊中豪雨 </c:v>
                </c:pt>
                <c:pt idx="2">
                  <c:v>福井豪雨</c:v>
                </c:pt>
              </c:strCache>
            </c:strRef>
          </c:cat>
          <c:val>
            <c:numRef>
              <c:f>Sheet4!$C$16:$C$18</c:f>
              <c:numCache>
                <c:formatCode>General</c:formatCode>
                <c:ptCount val="3"/>
                <c:pt idx="0">
                  <c:v>252.9349</c:v>
                </c:pt>
                <c:pt idx="1">
                  <c:v>173.7723</c:v>
                </c:pt>
                <c:pt idx="2">
                  <c:v>131.4144</c:v>
                </c:pt>
              </c:numCache>
            </c:numRef>
          </c:val>
        </c:ser>
        <c:axId val="66684416"/>
        <c:axId val="66685952"/>
      </c:barChart>
      <c:catAx>
        <c:axId val="66684416"/>
        <c:scaling>
          <c:orientation val="minMax"/>
        </c:scaling>
        <c:axPos val="b"/>
        <c:tickLblPos val="nextTo"/>
        <c:crossAx val="66685952"/>
        <c:crosses val="autoZero"/>
        <c:auto val="1"/>
        <c:lblAlgn val="ctr"/>
        <c:lblOffset val="100"/>
      </c:catAx>
      <c:valAx>
        <c:axId val="66685952"/>
        <c:scaling>
          <c:orientation val="minMax"/>
        </c:scaling>
        <c:axPos val="l"/>
        <c:majorGridlines/>
        <c:numFmt formatCode="General" sourceLinked="1"/>
        <c:tickLblPos val="nextTo"/>
        <c:crossAx val="66684416"/>
        <c:crosses val="autoZero"/>
        <c:crossBetween val="between"/>
      </c:valAx>
    </c:plotArea>
    <c:legend>
      <c:legendPos val="r"/>
      <c:layout>
        <c:manualLayout>
          <c:xMode val="edge"/>
          <c:yMode val="edge"/>
          <c:x val="0.77762051772802898"/>
          <c:y val="0.34221696372442811"/>
          <c:w val="0.1900564761815077"/>
          <c:h val="0.29817973118457658"/>
        </c:manualLayout>
      </c:layout>
    </c:legend>
    <c:plotVisOnly val="1"/>
  </c:chart>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54450" y="0"/>
            <a:ext cx="2949575" cy="496888"/>
          </a:xfrm>
          <a:prstGeom prst="rect">
            <a:avLst/>
          </a:prstGeom>
        </p:spPr>
        <p:txBody>
          <a:bodyPr vert="horz" lIns="91440" tIns="45720" rIns="91440" bIns="45720" rtlCol="0"/>
          <a:lstStyle>
            <a:lvl1pPr algn="r">
              <a:defRPr sz="1200"/>
            </a:lvl1pPr>
          </a:lstStyle>
          <a:p>
            <a:fld id="{E0583BDA-DAB3-4CE8-879D-24B9507035A4}" type="datetimeFigureOut">
              <a:rPr kumimoji="1" lang="ja-JP" altLang="en-US" smtClean="0"/>
              <a:pPr/>
              <a:t>2011/2/16</a:t>
            </a:fld>
            <a:endParaRPr kumimoji="1" lang="ja-JP" altLang="en-US"/>
          </a:p>
        </p:txBody>
      </p:sp>
      <p:sp>
        <p:nvSpPr>
          <p:cNvPr id="4" name="フッター プレースホル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54450" y="9440863"/>
            <a:ext cx="2949575" cy="496887"/>
          </a:xfrm>
          <a:prstGeom prst="rect">
            <a:avLst/>
          </a:prstGeom>
        </p:spPr>
        <p:txBody>
          <a:bodyPr vert="horz" lIns="91440" tIns="45720" rIns="91440" bIns="45720" rtlCol="0" anchor="b"/>
          <a:lstStyle>
            <a:lvl1pPr algn="r">
              <a:defRPr sz="1200"/>
            </a:lvl1pPr>
          </a:lstStyle>
          <a:p>
            <a:fld id="{8C428BFC-E8EF-4048-A0A4-BF895DB6FB9D}"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54450" y="0"/>
            <a:ext cx="2949575" cy="496888"/>
          </a:xfrm>
          <a:prstGeom prst="rect">
            <a:avLst/>
          </a:prstGeom>
        </p:spPr>
        <p:txBody>
          <a:bodyPr vert="horz" lIns="91440" tIns="45720" rIns="91440" bIns="45720" rtlCol="0"/>
          <a:lstStyle>
            <a:lvl1pPr algn="r">
              <a:defRPr sz="1200"/>
            </a:lvl1pPr>
          </a:lstStyle>
          <a:p>
            <a:fld id="{334C83F5-3183-4FCA-A00F-8D38DC15D5C3}" type="datetimeFigureOut">
              <a:rPr kumimoji="1" lang="ja-JP" altLang="en-US" smtClean="0"/>
              <a:pPr/>
              <a:t>2011/2/16</a:t>
            </a:fld>
            <a:endParaRPr kumimoji="1" lang="ja-JP" altLang="en-US"/>
          </a:p>
        </p:txBody>
      </p:sp>
      <p:sp>
        <p:nvSpPr>
          <p:cNvPr id="4" name="スライド イメージ プレースホルダ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1038" y="4721225"/>
            <a:ext cx="5443537" cy="4471988"/>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54450" y="9440863"/>
            <a:ext cx="2949575" cy="496887"/>
          </a:xfrm>
          <a:prstGeom prst="rect">
            <a:avLst/>
          </a:prstGeom>
        </p:spPr>
        <p:txBody>
          <a:bodyPr vert="horz" lIns="91440" tIns="45720" rIns="91440" bIns="45720" rtlCol="0" anchor="b"/>
          <a:lstStyle>
            <a:lvl1pPr algn="r">
              <a:defRPr sz="1200"/>
            </a:lvl1pPr>
          </a:lstStyle>
          <a:p>
            <a:fld id="{86CBF43E-98BB-4A0A-AEED-6E22C724246A}"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2</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z="1200" kern="1200" dirty="0" smtClean="0">
                <a:solidFill>
                  <a:schemeClr val="tx1"/>
                </a:solidFill>
                <a:latin typeface="+mn-lt"/>
                <a:ea typeface="+mn-ea"/>
                <a:cs typeface="+mn-cs"/>
              </a:rPr>
              <a:t>浸水状況が最大となった時の図である。</a:t>
            </a:r>
            <a:endParaRPr kumimoji="1" lang="en-US" altLang="ja-JP" sz="1200" kern="1200" dirty="0" smtClean="0">
              <a:solidFill>
                <a:schemeClr val="tx1"/>
              </a:solidFill>
              <a:latin typeface="+mn-lt"/>
              <a:ea typeface="+mn-ea"/>
              <a:cs typeface="+mn-cs"/>
            </a:endParaRPr>
          </a:p>
          <a:p>
            <a:r>
              <a:rPr kumimoji="1" lang="en-US" altLang="ja-JP" sz="1200" kern="1200" dirty="0" smtClean="0">
                <a:solidFill>
                  <a:schemeClr val="tx1"/>
                </a:solidFill>
                <a:latin typeface="+mn-lt"/>
                <a:ea typeface="+mn-ea"/>
                <a:cs typeface="+mn-cs"/>
              </a:rPr>
              <a:t>3</a:t>
            </a:r>
            <a:r>
              <a:rPr kumimoji="1" lang="ja-JP" altLang="ja-JP" sz="1200" kern="1200" dirty="0" smtClean="0">
                <a:solidFill>
                  <a:schemeClr val="tx1"/>
                </a:solidFill>
                <a:latin typeface="+mn-lt"/>
                <a:ea typeface="+mn-ea"/>
                <a:cs typeface="+mn-cs"/>
              </a:rPr>
              <a:t>パターンとも浸水地域は似たような結果となって</a:t>
            </a:r>
            <a:r>
              <a:rPr kumimoji="1" lang="ja-JP" altLang="en-US" sz="1200" kern="1200" dirty="0" smtClean="0">
                <a:solidFill>
                  <a:schemeClr val="tx1"/>
                </a:solidFill>
                <a:latin typeface="+mn-lt"/>
                <a:ea typeface="+mn-ea"/>
                <a:cs typeface="+mn-cs"/>
              </a:rPr>
              <a:t>いる</a:t>
            </a:r>
            <a:r>
              <a:rPr kumimoji="1" lang="ja-JP" altLang="ja-JP" sz="1200" kern="1200" dirty="0" smtClean="0">
                <a:solidFill>
                  <a:schemeClr val="tx1"/>
                </a:solidFill>
                <a:latin typeface="+mn-lt"/>
                <a:ea typeface="+mn-ea"/>
                <a:cs typeface="+mn-cs"/>
              </a:rPr>
              <a:t>。岡崎豪雨時には全体的に広い範囲が浸水しており</a:t>
            </a:r>
            <a:r>
              <a:rPr kumimoji="1" lang="ja-JP" altLang="en-US" sz="1200" kern="1200" dirty="0" smtClean="0">
                <a:solidFill>
                  <a:schemeClr val="tx1"/>
                </a:solidFill>
                <a:latin typeface="+mn-lt"/>
                <a:ea typeface="+mn-ea"/>
                <a:cs typeface="+mn-cs"/>
              </a:rPr>
              <a:t>、浸水深も深い。</a:t>
            </a:r>
            <a:endParaRPr kumimoji="1" lang="en-US" altLang="ja-JP" sz="1200" kern="1200" dirty="0" smtClean="0">
              <a:solidFill>
                <a:schemeClr val="tx1"/>
              </a:solidFill>
              <a:latin typeface="+mn-lt"/>
              <a:ea typeface="+mn-ea"/>
              <a:cs typeface="+mn-cs"/>
            </a:endParaRPr>
          </a:p>
          <a:p>
            <a:r>
              <a:rPr kumimoji="1" lang="ja-JP" altLang="ja-JP" sz="1200" kern="1200" dirty="0" smtClean="0">
                <a:solidFill>
                  <a:schemeClr val="tx1"/>
                </a:solidFill>
                <a:latin typeface="+mn-lt"/>
                <a:ea typeface="+mn-ea"/>
                <a:cs typeface="+mn-cs"/>
              </a:rPr>
              <a:t>地下街への流入があった出入口は岡崎豪雨では全</a:t>
            </a:r>
            <a:r>
              <a:rPr kumimoji="1" lang="en-US" altLang="ja-JP" sz="1200" kern="1200" dirty="0" smtClean="0">
                <a:solidFill>
                  <a:schemeClr val="tx1"/>
                </a:solidFill>
                <a:latin typeface="+mn-lt"/>
                <a:ea typeface="+mn-ea"/>
                <a:cs typeface="+mn-cs"/>
              </a:rPr>
              <a:t>129</a:t>
            </a:r>
            <a:r>
              <a:rPr kumimoji="1" lang="ja-JP" altLang="ja-JP" sz="1200" kern="1200" dirty="0" smtClean="0">
                <a:solidFill>
                  <a:schemeClr val="tx1"/>
                </a:solidFill>
                <a:latin typeface="+mn-lt"/>
                <a:ea typeface="+mn-ea"/>
                <a:cs typeface="+mn-cs"/>
              </a:rPr>
              <a:t>箇所中</a:t>
            </a:r>
            <a:r>
              <a:rPr kumimoji="1" lang="en-US" altLang="ja-JP" sz="1200" kern="1200" dirty="0" smtClean="0">
                <a:solidFill>
                  <a:schemeClr val="tx1"/>
                </a:solidFill>
                <a:latin typeface="+mn-lt"/>
                <a:ea typeface="+mn-ea"/>
                <a:cs typeface="+mn-cs"/>
              </a:rPr>
              <a:t>45</a:t>
            </a:r>
            <a:r>
              <a:rPr kumimoji="1" lang="ja-JP" altLang="ja-JP" sz="1200" kern="1200" dirty="0" smtClean="0">
                <a:solidFill>
                  <a:schemeClr val="tx1"/>
                </a:solidFill>
                <a:latin typeface="+mn-lt"/>
                <a:ea typeface="+mn-ea"/>
                <a:cs typeface="+mn-cs"/>
              </a:rPr>
              <a:t>箇所、豊中豪雨では</a:t>
            </a:r>
            <a:r>
              <a:rPr kumimoji="1" lang="en-US" altLang="ja-JP" sz="1200" kern="1200" dirty="0" smtClean="0">
                <a:solidFill>
                  <a:schemeClr val="tx1"/>
                </a:solidFill>
                <a:latin typeface="+mn-lt"/>
                <a:ea typeface="+mn-ea"/>
                <a:cs typeface="+mn-cs"/>
              </a:rPr>
              <a:t>18</a:t>
            </a:r>
            <a:r>
              <a:rPr kumimoji="1" lang="ja-JP" altLang="ja-JP" sz="1200" kern="1200" dirty="0" smtClean="0">
                <a:solidFill>
                  <a:schemeClr val="tx1"/>
                </a:solidFill>
                <a:latin typeface="+mn-lt"/>
                <a:ea typeface="+mn-ea"/>
                <a:cs typeface="+mn-cs"/>
              </a:rPr>
              <a:t>箇所、福井豪雨では</a:t>
            </a:r>
            <a:r>
              <a:rPr kumimoji="1" lang="en-US" altLang="ja-JP" sz="1200" kern="1200" dirty="0" smtClean="0">
                <a:solidFill>
                  <a:schemeClr val="tx1"/>
                </a:solidFill>
                <a:latin typeface="+mn-lt"/>
                <a:ea typeface="+mn-ea"/>
                <a:cs typeface="+mn-cs"/>
              </a:rPr>
              <a:t>17</a:t>
            </a:r>
            <a:r>
              <a:rPr kumimoji="1" lang="ja-JP" altLang="ja-JP" sz="1200" kern="1200" dirty="0" smtClean="0">
                <a:solidFill>
                  <a:schemeClr val="tx1"/>
                </a:solidFill>
                <a:latin typeface="+mn-lt"/>
                <a:ea typeface="+mn-ea"/>
                <a:cs typeface="+mn-cs"/>
              </a:rPr>
              <a:t>箇所であ</a:t>
            </a:r>
            <a:r>
              <a:rPr kumimoji="1" lang="ja-JP" altLang="en-US" sz="1200" kern="1200" dirty="0" smtClean="0">
                <a:solidFill>
                  <a:schemeClr val="tx1"/>
                </a:solidFill>
                <a:latin typeface="+mn-lt"/>
                <a:ea typeface="+mn-ea"/>
                <a:cs typeface="+mn-cs"/>
              </a:rPr>
              <a:t>り、</a:t>
            </a:r>
            <a:r>
              <a:rPr kumimoji="1" lang="ja-JP" altLang="ja-JP" sz="1200" kern="1200" dirty="0" smtClean="0">
                <a:solidFill>
                  <a:schemeClr val="tx1"/>
                </a:solidFill>
                <a:latin typeface="+mn-lt"/>
                <a:ea typeface="+mn-ea"/>
                <a:cs typeface="+mn-cs"/>
              </a:rPr>
              <a:t>岡崎豪雨では、圧倒的に流入箇所が多い。</a:t>
            </a:r>
            <a:r>
              <a:rPr kumimoji="1" lang="ja-JP" altLang="en-US" sz="1200" kern="1200" dirty="0" smtClean="0">
                <a:solidFill>
                  <a:schemeClr val="tx1"/>
                </a:solidFill>
                <a:latin typeface="+mn-lt"/>
                <a:ea typeface="+mn-ea"/>
                <a:cs typeface="+mn-cs"/>
              </a:rPr>
              <a:t>しかし、同じ地下街でも流入しやすい地域とそうでない地域に分かれているようで、北側の出入口は流入しやすいが、南、西側の出入口は流入しにくいようである。</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p:txBody>
      </p:sp>
      <p:sp>
        <p:nvSpPr>
          <p:cNvPr id="4" name="スライド番号プレースホルダ 3"/>
          <p:cNvSpPr>
            <a:spLocks noGrp="1"/>
          </p:cNvSpPr>
          <p:nvPr>
            <p:ph type="sldNum" sz="quarter" idx="10"/>
          </p:nvPr>
        </p:nvSpPr>
        <p:spPr/>
        <p:txBody>
          <a:bodyPr/>
          <a:lstStyle/>
          <a:p>
            <a:fld id="{CD6729CB-790B-4866-A4AB-C60DC175FE46}" type="slidenum">
              <a:rPr kumimoji="1" lang="ja-JP" altLang="en-US" smtClean="0"/>
              <a:pPr/>
              <a:t>12</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ja-JP" sz="1200" kern="1200" dirty="0" smtClean="0">
                <a:solidFill>
                  <a:schemeClr val="tx1"/>
                </a:solidFill>
                <a:latin typeface="+mn-lt"/>
                <a:ea typeface="+mn-ea"/>
                <a:cs typeface="+mn-cs"/>
              </a:rPr>
              <a:t>計算結果をわかりやすく提示するために、地下街を</a:t>
            </a:r>
            <a:r>
              <a:rPr kumimoji="1" lang="en-US" altLang="ja-JP" sz="1200" kern="1200" dirty="0" smtClean="0">
                <a:solidFill>
                  <a:schemeClr val="tx1"/>
                </a:solidFill>
                <a:latin typeface="+mn-lt"/>
                <a:ea typeface="+mn-ea"/>
                <a:cs typeface="+mn-cs"/>
              </a:rPr>
              <a:t>7</a:t>
            </a:r>
            <a:r>
              <a:rPr kumimoji="1" lang="ja-JP" altLang="ja-JP" sz="1200" kern="1200" dirty="0" err="1" smtClean="0">
                <a:solidFill>
                  <a:schemeClr val="tx1"/>
                </a:solidFill>
                <a:latin typeface="+mn-lt"/>
                <a:ea typeface="+mn-ea"/>
                <a:cs typeface="+mn-cs"/>
              </a:rPr>
              <a:t>つの</a:t>
            </a:r>
            <a:r>
              <a:rPr kumimoji="1" lang="ja-JP" altLang="ja-JP" sz="1200" kern="1200" dirty="0" smtClean="0">
                <a:solidFill>
                  <a:schemeClr val="tx1"/>
                </a:solidFill>
                <a:latin typeface="+mn-lt"/>
                <a:ea typeface="+mn-ea"/>
                <a:cs typeface="+mn-cs"/>
              </a:rPr>
              <a:t>エリア分けた</a:t>
            </a:r>
            <a:r>
              <a:rPr kumimoji="1" lang="ja-JP" altLang="en-US" sz="1200" kern="1200" dirty="0" smtClean="0">
                <a:solidFill>
                  <a:schemeClr val="tx1"/>
                </a:solidFill>
                <a:latin typeface="+mn-lt"/>
                <a:ea typeface="+mn-ea"/>
                <a:cs typeface="+mn-cs"/>
              </a:rPr>
              <a:t>。流入量に関しても、圧倒的に岡崎豪雨が多い。次いで、福井、豊中となっており、降水量と降雨時間による影響が大きいようである。どの場合でも、</a:t>
            </a:r>
            <a:r>
              <a:rPr kumimoji="1" lang="ja-JP" altLang="ja-JP" sz="1200" kern="1200" dirty="0" smtClean="0">
                <a:solidFill>
                  <a:schemeClr val="tx1"/>
                </a:solidFill>
                <a:latin typeface="+mn-lt"/>
                <a:ea typeface="+mn-ea"/>
                <a:cs typeface="+mn-cs"/>
              </a:rPr>
              <a:t>流入量は</a:t>
            </a:r>
            <a:r>
              <a:rPr kumimoji="1" lang="en-US" altLang="ja-JP" sz="1200" kern="1200" dirty="0" smtClean="0">
                <a:solidFill>
                  <a:schemeClr val="tx1"/>
                </a:solidFill>
                <a:latin typeface="+mn-lt"/>
                <a:ea typeface="+mn-ea"/>
                <a:cs typeface="+mn-cs"/>
              </a:rPr>
              <a:t>Area A</a:t>
            </a:r>
            <a:r>
              <a:rPr kumimoji="1" lang="ja-JP" altLang="ja-JP" sz="1200" kern="1200" dirty="0" err="1"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B</a:t>
            </a:r>
            <a:r>
              <a:rPr kumimoji="1" lang="ja-JP" altLang="ja-JP" sz="1200" kern="1200" dirty="0" smtClean="0">
                <a:solidFill>
                  <a:schemeClr val="tx1"/>
                </a:solidFill>
                <a:latin typeface="+mn-lt"/>
                <a:ea typeface="+mn-ea"/>
                <a:cs typeface="+mn-cs"/>
              </a:rPr>
              <a:t>が大半であり、</a:t>
            </a:r>
            <a:r>
              <a:rPr kumimoji="1" lang="en-US" altLang="ja-JP" sz="1200" kern="1200" dirty="0" smtClean="0">
                <a:solidFill>
                  <a:schemeClr val="tx1"/>
                </a:solidFill>
                <a:latin typeface="+mn-lt"/>
                <a:ea typeface="+mn-ea"/>
                <a:cs typeface="+mn-cs"/>
              </a:rPr>
              <a:t>Area C</a:t>
            </a:r>
            <a:r>
              <a:rPr kumimoji="1" lang="ja-JP" altLang="ja-JP" sz="1200" kern="1200" dirty="0" err="1"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F</a:t>
            </a:r>
            <a:r>
              <a:rPr kumimoji="1" lang="ja-JP" altLang="ja-JP" sz="1200" kern="1200" dirty="0" smtClean="0">
                <a:solidFill>
                  <a:schemeClr val="tx1"/>
                </a:solidFill>
                <a:latin typeface="+mn-lt"/>
                <a:ea typeface="+mn-ea"/>
                <a:cs typeface="+mn-cs"/>
              </a:rPr>
              <a:t>はあまり流入がないことがわかる。</a:t>
            </a:r>
            <a:r>
              <a:rPr kumimoji="1" lang="ja-JP" altLang="en-US" sz="1200" kern="1200" dirty="0" smtClean="0">
                <a:solidFill>
                  <a:schemeClr val="tx1"/>
                </a:solidFill>
                <a:latin typeface="+mn-lt"/>
                <a:ea typeface="+mn-ea"/>
                <a:cs typeface="+mn-cs"/>
              </a:rPr>
              <a:t>グラフから、</a:t>
            </a:r>
            <a:r>
              <a:rPr kumimoji="1" lang="ja-JP" altLang="ja-JP" sz="1200" kern="1200" dirty="0" smtClean="0">
                <a:solidFill>
                  <a:schemeClr val="tx1"/>
                </a:solidFill>
                <a:latin typeface="+mn-lt"/>
                <a:ea typeface="+mn-ea"/>
                <a:cs typeface="+mn-cs"/>
              </a:rPr>
              <a:t>流入の順番としては、まず</a:t>
            </a:r>
            <a:r>
              <a:rPr kumimoji="1" lang="en-US" altLang="ja-JP" sz="1200" kern="1200" dirty="0" smtClean="0">
                <a:solidFill>
                  <a:schemeClr val="tx1"/>
                </a:solidFill>
                <a:latin typeface="+mn-lt"/>
                <a:ea typeface="+mn-ea"/>
                <a:cs typeface="+mn-cs"/>
              </a:rPr>
              <a:t>Area E</a:t>
            </a:r>
            <a:r>
              <a:rPr kumimoji="1" lang="ja-JP" altLang="ja-JP" sz="1200" kern="1200" dirty="0" smtClean="0">
                <a:solidFill>
                  <a:schemeClr val="tx1"/>
                </a:solidFill>
                <a:latin typeface="+mn-lt"/>
                <a:ea typeface="+mn-ea"/>
                <a:cs typeface="+mn-cs"/>
              </a:rPr>
              <a:t>に流入し、</a:t>
            </a:r>
            <a:r>
              <a:rPr kumimoji="1" lang="en-US" altLang="ja-JP" sz="1200" kern="1200" dirty="0" smtClean="0">
                <a:solidFill>
                  <a:schemeClr val="tx1"/>
                </a:solidFill>
                <a:latin typeface="+mn-lt"/>
                <a:ea typeface="+mn-ea"/>
                <a:cs typeface="+mn-cs"/>
              </a:rPr>
              <a:t>B</a:t>
            </a:r>
            <a:r>
              <a:rPr kumimoji="1" lang="ja-JP" altLang="ja-JP"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A</a:t>
            </a:r>
            <a:r>
              <a:rPr kumimoji="1" lang="ja-JP" altLang="ja-JP"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D</a:t>
            </a:r>
            <a:r>
              <a:rPr kumimoji="1" lang="ja-JP" altLang="ja-JP"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F</a:t>
            </a:r>
            <a:r>
              <a:rPr kumimoji="1" lang="ja-JP" altLang="ja-JP"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C</a:t>
            </a:r>
            <a:r>
              <a:rPr kumimoji="1" lang="ja-JP" altLang="ja-JP" sz="1200" kern="1200" dirty="0" smtClean="0">
                <a:solidFill>
                  <a:schemeClr val="tx1"/>
                </a:solidFill>
                <a:latin typeface="+mn-lt"/>
                <a:ea typeface="+mn-ea"/>
                <a:cs typeface="+mn-cs"/>
              </a:rPr>
              <a:t>の順で流入している</a:t>
            </a:r>
            <a:r>
              <a:rPr kumimoji="1" lang="ja-JP" altLang="en-US" sz="1200" kern="1200" dirty="0" smtClean="0">
                <a:solidFill>
                  <a:schemeClr val="tx1"/>
                </a:solidFill>
                <a:latin typeface="+mn-lt"/>
                <a:ea typeface="+mn-ea"/>
                <a:cs typeface="+mn-cs"/>
              </a:rPr>
              <a:t>。</a:t>
            </a:r>
            <a:r>
              <a:rPr kumimoji="1" lang="ja-JP" altLang="ja-JP" sz="1200" kern="1200" dirty="0" smtClean="0">
                <a:solidFill>
                  <a:schemeClr val="tx1"/>
                </a:solidFill>
                <a:latin typeface="+mn-lt"/>
                <a:ea typeface="+mn-ea"/>
                <a:cs typeface="+mn-cs"/>
              </a:rPr>
              <a:t>流入の早い箇所は危険になりやすいため、</a:t>
            </a:r>
            <a:r>
              <a:rPr kumimoji="1" lang="en-US" altLang="ja-JP" sz="1200" kern="1200" dirty="0" smtClean="0">
                <a:solidFill>
                  <a:schemeClr val="tx1"/>
                </a:solidFill>
                <a:latin typeface="+mn-lt"/>
                <a:ea typeface="+mn-ea"/>
                <a:cs typeface="+mn-cs"/>
              </a:rPr>
              <a:t>Area E</a:t>
            </a:r>
            <a:r>
              <a:rPr kumimoji="1" lang="ja-JP" altLang="ja-JP" sz="1200" kern="1200" dirty="0" err="1"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B</a:t>
            </a:r>
            <a:r>
              <a:rPr kumimoji="1" lang="ja-JP" altLang="ja-JP" sz="1200" kern="1200" dirty="0" err="1"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A</a:t>
            </a:r>
            <a:r>
              <a:rPr kumimoji="1" lang="ja-JP" altLang="ja-JP" sz="1200" kern="1200" dirty="0" smtClean="0">
                <a:solidFill>
                  <a:schemeClr val="tx1"/>
                </a:solidFill>
                <a:latin typeface="+mn-lt"/>
                <a:ea typeface="+mn-ea"/>
                <a:cs typeface="+mn-cs"/>
              </a:rPr>
              <a:t>は注意が必要となる。また、</a:t>
            </a:r>
            <a:r>
              <a:rPr kumimoji="1" lang="ja-JP" altLang="en-US" sz="1200" kern="1200" dirty="0" smtClean="0">
                <a:solidFill>
                  <a:schemeClr val="tx1"/>
                </a:solidFill>
                <a:latin typeface="+mn-lt"/>
                <a:ea typeface="+mn-ea"/>
                <a:cs typeface="+mn-cs"/>
              </a:rPr>
              <a:t>その中でも</a:t>
            </a:r>
            <a:r>
              <a:rPr kumimoji="1" lang="ja-JP" altLang="ja-JP" sz="1200" kern="1200" dirty="0" smtClean="0">
                <a:solidFill>
                  <a:schemeClr val="tx1"/>
                </a:solidFill>
                <a:latin typeface="+mn-lt"/>
                <a:ea typeface="+mn-ea"/>
                <a:cs typeface="+mn-cs"/>
              </a:rPr>
              <a:t>特に</a:t>
            </a:r>
            <a:r>
              <a:rPr kumimoji="1" lang="en-US" altLang="ja-JP" sz="1200" kern="1200" dirty="0" smtClean="0">
                <a:solidFill>
                  <a:schemeClr val="tx1"/>
                </a:solidFill>
                <a:latin typeface="+mn-lt"/>
                <a:ea typeface="+mn-ea"/>
                <a:cs typeface="+mn-cs"/>
              </a:rPr>
              <a:t>Area A</a:t>
            </a:r>
            <a:r>
              <a:rPr kumimoji="1" lang="ja-JP" altLang="ja-JP" sz="1200" kern="1200" dirty="0" err="1"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B</a:t>
            </a:r>
            <a:r>
              <a:rPr kumimoji="1" lang="ja-JP" altLang="ja-JP" sz="1200" kern="1200" dirty="0" smtClean="0">
                <a:solidFill>
                  <a:schemeClr val="tx1"/>
                </a:solidFill>
                <a:latin typeface="+mn-lt"/>
                <a:ea typeface="+mn-ea"/>
                <a:cs typeface="+mn-cs"/>
              </a:rPr>
              <a:t>は流入量が非常に多くなり、早めに対策を講じなければ大変危険であると予想される。</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線は降雨と流入のピークの差を示しており、</a:t>
            </a:r>
            <a:r>
              <a:rPr kumimoji="1" lang="ja-JP" altLang="ja-JP" sz="1200" kern="1200" dirty="0" smtClean="0">
                <a:solidFill>
                  <a:schemeClr val="tx1"/>
                </a:solidFill>
                <a:latin typeface="+mn-lt"/>
                <a:ea typeface="+mn-ea"/>
                <a:cs typeface="+mn-cs"/>
              </a:rPr>
              <a:t>いずれの降雨でも流入のピークは降雨のピーク後</a:t>
            </a:r>
            <a:r>
              <a:rPr kumimoji="1" lang="en-US" altLang="ja-JP" sz="1200" kern="1200" dirty="0" smtClean="0">
                <a:solidFill>
                  <a:schemeClr val="tx1"/>
                </a:solidFill>
                <a:latin typeface="+mn-lt"/>
                <a:ea typeface="+mn-ea"/>
                <a:cs typeface="+mn-cs"/>
              </a:rPr>
              <a:t>1</a:t>
            </a:r>
            <a:r>
              <a:rPr kumimoji="1" lang="ja-JP" altLang="ja-JP" sz="1200" kern="1200" dirty="0" smtClean="0">
                <a:solidFill>
                  <a:schemeClr val="tx1"/>
                </a:solidFill>
                <a:latin typeface="+mn-lt"/>
                <a:ea typeface="+mn-ea"/>
                <a:cs typeface="+mn-cs"/>
              </a:rPr>
              <a:t>時間ほど経ってから現れている。また、降雨終了後も流入は</a:t>
            </a:r>
            <a:r>
              <a:rPr kumimoji="1" lang="ja-JP" altLang="en-US" sz="1200" kern="1200" dirty="0" smtClean="0">
                <a:solidFill>
                  <a:schemeClr val="tx1"/>
                </a:solidFill>
                <a:latin typeface="+mn-lt"/>
                <a:ea typeface="+mn-ea"/>
                <a:cs typeface="+mn-cs"/>
              </a:rPr>
              <a:t>続く</a:t>
            </a:r>
            <a:r>
              <a:rPr kumimoji="1" lang="ja-JP" altLang="ja-JP" sz="1200" kern="1200" dirty="0" smtClean="0">
                <a:solidFill>
                  <a:schemeClr val="tx1"/>
                </a:solidFill>
                <a:latin typeface="+mn-lt"/>
                <a:ea typeface="+mn-ea"/>
                <a:cs typeface="+mn-cs"/>
              </a:rPr>
              <a:t>ため、地下街で浸水を確認した場合、すぐに避難をしなければ危険である。</a:t>
            </a:r>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13</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latin typeface="+mn-lt"/>
                <a:ea typeface="+mn-ea"/>
                <a:cs typeface="+mn-cs"/>
              </a:rPr>
              <a:t>止水板は、危険性の高い場所から優先的に設置していくことが必要となるため、</a:t>
            </a:r>
            <a:r>
              <a:rPr kumimoji="1" lang="ja-JP" altLang="en-US" sz="1200" kern="1200" dirty="0" smtClean="0">
                <a:solidFill>
                  <a:schemeClr val="tx1"/>
                </a:solidFill>
                <a:latin typeface="+mn-lt"/>
                <a:ea typeface="+mn-ea"/>
                <a:cs typeface="+mn-cs"/>
              </a:rPr>
              <a:t>解析結果を用いて</a:t>
            </a:r>
            <a:r>
              <a:rPr kumimoji="1" lang="ja-JP" altLang="ja-JP" sz="1200" kern="1200" dirty="0" smtClean="0">
                <a:solidFill>
                  <a:schemeClr val="tx1"/>
                </a:solidFill>
                <a:latin typeface="+mn-lt"/>
                <a:ea typeface="+mn-ea"/>
                <a:cs typeface="+mn-cs"/>
              </a:rPr>
              <a:t>ⅰ）</a:t>
            </a:r>
            <a:r>
              <a:rPr kumimoji="1" lang="en-US" altLang="ja-JP" sz="1200" kern="1200" dirty="0" smtClean="0">
                <a:solidFill>
                  <a:schemeClr val="tx1"/>
                </a:solidFill>
                <a:latin typeface="+mn-lt"/>
                <a:ea typeface="+mn-ea"/>
                <a:cs typeface="+mn-cs"/>
              </a:rPr>
              <a:t>3</a:t>
            </a:r>
            <a:r>
              <a:rPr kumimoji="1" lang="ja-JP" altLang="ja-JP" sz="1200" kern="1200" dirty="0" smtClean="0">
                <a:solidFill>
                  <a:schemeClr val="tx1"/>
                </a:solidFill>
                <a:latin typeface="+mn-lt"/>
                <a:ea typeface="+mn-ea"/>
                <a:cs typeface="+mn-cs"/>
              </a:rPr>
              <a:t>種類の降雨形態で共通して流入が見られた出入口（</a:t>
            </a:r>
            <a:r>
              <a:rPr kumimoji="1" lang="en-US" altLang="ja-JP" sz="1200" kern="1200" dirty="0" smtClean="0">
                <a:solidFill>
                  <a:schemeClr val="tx1"/>
                </a:solidFill>
                <a:latin typeface="+mn-lt"/>
                <a:ea typeface="+mn-ea"/>
                <a:cs typeface="+mn-cs"/>
              </a:rPr>
              <a:t>16</a:t>
            </a:r>
            <a:r>
              <a:rPr kumimoji="1" lang="ja-JP" altLang="ja-JP" sz="1200" kern="1200" dirty="0" smtClean="0">
                <a:solidFill>
                  <a:schemeClr val="tx1"/>
                </a:solidFill>
                <a:latin typeface="+mn-lt"/>
                <a:ea typeface="+mn-ea"/>
                <a:cs typeface="+mn-cs"/>
              </a:rPr>
              <a:t>箇所）、ⅱ）</a:t>
            </a:r>
            <a:r>
              <a:rPr kumimoji="1" lang="en-US" altLang="ja-JP" sz="1200" kern="1200" dirty="0" smtClean="0">
                <a:solidFill>
                  <a:schemeClr val="tx1"/>
                </a:solidFill>
                <a:latin typeface="+mn-lt"/>
                <a:ea typeface="+mn-ea"/>
                <a:cs typeface="+mn-cs"/>
              </a:rPr>
              <a:t>2</a:t>
            </a:r>
            <a:r>
              <a:rPr kumimoji="1" lang="ja-JP" altLang="ja-JP" sz="1200" kern="1200" dirty="0" smtClean="0">
                <a:solidFill>
                  <a:schemeClr val="tx1"/>
                </a:solidFill>
                <a:latin typeface="+mn-lt"/>
                <a:ea typeface="+mn-ea"/>
                <a:cs typeface="+mn-cs"/>
              </a:rPr>
              <a:t>種類以上の降雨形態で共通して流入が見られた出入口（</a:t>
            </a:r>
            <a:r>
              <a:rPr kumimoji="1" lang="en-US" altLang="ja-JP" sz="1200" kern="1200" dirty="0" smtClean="0">
                <a:solidFill>
                  <a:schemeClr val="tx1"/>
                </a:solidFill>
                <a:latin typeface="+mn-lt"/>
                <a:ea typeface="+mn-ea"/>
                <a:cs typeface="+mn-cs"/>
              </a:rPr>
              <a:t>19</a:t>
            </a:r>
            <a:r>
              <a:rPr kumimoji="1" lang="ja-JP" altLang="ja-JP" sz="1200" kern="1200" dirty="0" smtClean="0">
                <a:solidFill>
                  <a:schemeClr val="tx1"/>
                </a:solidFill>
                <a:latin typeface="+mn-lt"/>
                <a:ea typeface="+mn-ea"/>
                <a:cs typeface="+mn-cs"/>
              </a:rPr>
              <a:t>箇所）、ⅲ）もっとも流入箇所の多かった岡崎豪雨の時に流入した出入口（</a:t>
            </a:r>
            <a:r>
              <a:rPr kumimoji="1" lang="en-US" altLang="ja-JP" sz="1200" kern="1200" dirty="0" smtClean="0">
                <a:solidFill>
                  <a:schemeClr val="tx1"/>
                </a:solidFill>
                <a:latin typeface="+mn-lt"/>
                <a:ea typeface="+mn-ea"/>
                <a:cs typeface="+mn-cs"/>
              </a:rPr>
              <a:t>45</a:t>
            </a:r>
            <a:r>
              <a:rPr kumimoji="1" lang="ja-JP" altLang="ja-JP" sz="1200" kern="1200" dirty="0" smtClean="0">
                <a:solidFill>
                  <a:schemeClr val="tx1"/>
                </a:solidFill>
                <a:latin typeface="+mn-lt"/>
                <a:ea typeface="+mn-ea"/>
                <a:cs typeface="+mn-cs"/>
              </a:rPr>
              <a:t>箇所）の</a:t>
            </a:r>
            <a:r>
              <a:rPr kumimoji="1" lang="en-US" altLang="ja-JP" sz="1200" kern="1200" dirty="0" smtClean="0">
                <a:solidFill>
                  <a:schemeClr val="tx1"/>
                </a:solidFill>
                <a:latin typeface="+mn-lt"/>
                <a:ea typeface="+mn-ea"/>
                <a:cs typeface="+mn-cs"/>
              </a:rPr>
              <a:t>3</a:t>
            </a:r>
            <a:r>
              <a:rPr kumimoji="1" lang="ja-JP" altLang="ja-JP" sz="1200" kern="1200" dirty="0" err="1" smtClean="0">
                <a:solidFill>
                  <a:schemeClr val="tx1"/>
                </a:solidFill>
                <a:latin typeface="+mn-lt"/>
                <a:ea typeface="+mn-ea"/>
                <a:cs typeface="+mn-cs"/>
              </a:rPr>
              <a:t>つの</a:t>
            </a:r>
            <a:r>
              <a:rPr kumimoji="1" lang="ja-JP" altLang="ja-JP" sz="1200" kern="1200" dirty="0" smtClean="0">
                <a:solidFill>
                  <a:schemeClr val="tx1"/>
                </a:solidFill>
                <a:latin typeface="+mn-lt"/>
                <a:ea typeface="+mn-ea"/>
                <a:cs typeface="+mn-cs"/>
              </a:rPr>
              <a:t>設置パターンで検討した。図の緑色のひし形は止水板設置箇所である。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schemeClr val="tx2"/>
                </a:solidFill>
              </a:rPr>
              <a:t>止水板の高さは１．０ｍとして解析を行う。</a:t>
            </a:r>
            <a:endParaRPr lang="ja-JP" altLang="en-US" sz="1400" kern="0" dirty="0" smtClean="0">
              <a:solidFill>
                <a:schemeClr val="tx2"/>
              </a:solidFill>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14</a:t>
            </a:fld>
            <a:endParaRPr kumimoji="1"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最も被害が大きいと考えられる岡崎豪雨の場合について示している。</a:t>
            </a:r>
            <a:endParaRPr kumimoji="1" lang="en-US" altLang="ja-JP" dirty="0" smtClean="0"/>
          </a:p>
          <a:p>
            <a:r>
              <a:rPr kumimoji="1" lang="ja-JP" altLang="ja-JP" sz="1200" kern="1200" dirty="0" smtClean="0">
                <a:solidFill>
                  <a:schemeClr val="tx1"/>
                </a:solidFill>
                <a:latin typeface="+mn-lt"/>
                <a:ea typeface="+mn-ea"/>
                <a:cs typeface="+mn-cs"/>
              </a:rPr>
              <a:t>図の赤い丸は流入のあった箇所、黄色のひし形は止水板を設置しているがそれを越えて流入があった箇所、青い星型は止水板を設置したことで新たに流入が観測された箇所である。</a:t>
            </a:r>
            <a:endParaRPr kumimoji="1" lang="en-US" altLang="ja-JP" dirty="0" smtClean="0"/>
          </a:p>
          <a:p>
            <a:r>
              <a:rPr kumimoji="1" lang="ja-JP" altLang="ja-JP" sz="1200" kern="1200" dirty="0" smtClean="0">
                <a:solidFill>
                  <a:schemeClr val="tx1"/>
                </a:solidFill>
                <a:latin typeface="+mn-lt"/>
                <a:ea typeface="+mn-ea"/>
                <a:cs typeface="+mn-cs"/>
              </a:rPr>
              <a:t>ⅲ）の場合は流入箇所が</a:t>
            </a:r>
            <a:r>
              <a:rPr kumimoji="1" lang="en-US" altLang="ja-JP" sz="1200" kern="1200" dirty="0" smtClean="0">
                <a:solidFill>
                  <a:schemeClr val="tx1"/>
                </a:solidFill>
                <a:latin typeface="+mn-lt"/>
                <a:ea typeface="+mn-ea"/>
                <a:cs typeface="+mn-cs"/>
              </a:rPr>
              <a:t>45</a:t>
            </a:r>
            <a:r>
              <a:rPr kumimoji="1" lang="ja-JP" altLang="ja-JP" sz="1200" kern="1200" dirty="0" smtClean="0">
                <a:solidFill>
                  <a:schemeClr val="tx1"/>
                </a:solidFill>
                <a:latin typeface="+mn-lt"/>
                <a:ea typeface="+mn-ea"/>
                <a:cs typeface="+mn-cs"/>
              </a:rPr>
              <a:t>箇所から</a:t>
            </a:r>
            <a:r>
              <a:rPr kumimoji="1" lang="en-US" altLang="ja-JP" sz="1200" kern="1200" dirty="0" smtClean="0">
                <a:solidFill>
                  <a:schemeClr val="tx1"/>
                </a:solidFill>
                <a:latin typeface="+mn-lt"/>
                <a:ea typeface="+mn-ea"/>
                <a:cs typeface="+mn-cs"/>
              </a:rPr>
              <a:t>29</a:t>
            </a:r>
            <a:r>
              <a:rPr kumimoji="1" lang="ja-JP" altLang="ja-JP" sz="1200" kern="1200" dirty="0" smtClean="0">
                <a:solidFill>
                  <a:schemeClr val="tx1"/>
                </a:solidFill>
                <a:latin typeface="+mn-lt"/>
                <a:ea typeface="+mn-ea"/>
                <a:cs typeface="+mn-cs"/>
              </a:rPr>
              <a:t>箇所に減少したが、ⅰ）とⅱ）の場合は</a:t>
            </a:r>
            <a:r>
              <a:rPr kumimoji="1" lang="en-US" altLang="ja-JP" sz="1200" kern="1200" dirty="0" smtClean="0">
                <a:solidFill>
                  <a:schemeClr val="tx1"/>
                </a:solidFill>
                <a:latin typeface="+mn-lt"/>
                <a:ea typeface="+mn-ea"/>
                <a:cs typeface="+mn-cs"/>
              </a:rPr>
              <a:t>47</a:t>
            </a:r>
            <a:r>
              <a:rPr kumimoji="1" lang="ja-JP" altLang="ja-JP" sz="1200" kern="1200" dirty="0" smtClean="0">
                <a:solidFill>
                  <a:schemeClr val="tx1"/>
                </a:solidFill>
                <a:latin typeface="+mn-lt"/>
                <a:ea typeface="+mn-ea"/>
                <a:cs typeface="+mn-cs"/>
              </a:rPr>
              <a:t>箇所、</a:t>
            </a:r>
            <a:r>
              <a:rPr kumimoji="1" lang="en-US" altLang="ja-JP" sz="1200" kern="1200" dirty="0" smtClean="0">
                <a:solidFill>
                  <a:schemeClr val="tx1"/>
                </a:solidFill>
                <a:latin typeface="+mn-lt"/>
                <a:ea typeface="+mn-ea"/>
                <a:cs typeface="+mn-cs"/>
              </a:rPr>
              <a:t>48</a:t>
            </a:r>
            <a:r>
              <a:rPr kumimoji="1" lang="ja-JP" altLang="ja-JP" sz="1200" kern="1200" dirty="0" smtClean="0">
                <a:solidFill>
                  <a:schemeClr val="tx1"/>
                </a:solidFill>
                <a:latin typeface="+mn-lt"/>
                <a:ea typeface="+mn-ea"/>
                <a:cs typeface="+mn-cs"/>
              </a:rPr>
              <a:t>箇所と流入箇所は増加した。これは、止水板を設置することで流入するはずだった水が地表に溢れ、他の地域の出入口に流れ込んだと考えられる。</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また、</a:t>
            </a:r>
            <a:r>
              <a:rPr kumimoji="1" lang="ja-JP" altLang="ja-JP" sz="1200" kern="1200" dirty="0" smtClean="0">
                <a:solidFill>
                  <a:schemeClr val="tx1"/>
                </a:solidFill>
                <a:latin typeface="+mn-lt"/>
                <a:ea typeface="+mn-ea"/>
                <a:cs typeface="+mn-cs"/>
              </a:rPr>
              <a:t>ⅰ）よりも止水板の設置数が多いⅱ）のパターンの方が、流入箇所が多くなっていることに関しては、</a:t>
            </a:r>
            <a:r>
              <a:rPr kumimoji="1" lang="ja-JP" altLang="en-US" sz="1200" kern="1200" dirty="0" smtClean="0">
                <a:solidFill>
                  <a:schemeClr val="tx1"/>
                </a:solidFill>
                <a:latin typeface="+mn-lt"/>
                <a:ea typeface="+mn-ea"/>
                <a:cs typeface="+mn-cs"/>
              </a:rPr>
              <a:t>止水板の設置によって水が溜まり、浸水深が深くなることで、</a:t>
            </a:r>
            <a:r>
              <a:rPr kumimoji="1" lang="ja-JP" altLang="ja-JP" sz="1200" kern="1200" dirty="0" smtClean="0">
                <a:solidFill>
                  <a:schemeClr val="tx1"/>
                </a:solidFill>
                <a:latin typeface="+mn-lt"/>
                <a:ea typeface="+mn-ea"/>
                <a:cs typeface="+mn-cs"/>
              </a:rPr>
              <a:t>止水板を越えて水が流入する箇所</a:t>
            </a:r>
            <a:r>
              <a:rPr kumimoji="1" lang="ja-JP" altLang="en-US" sz="1200" kern="1200" dirty="0" smtClean="0">
                <a:solidFill>
                  <a:schemeClr val="tx1"/>
                </a:solidFill>
                <a:latin typeface="+mn-lt"/>
                <a:ea typeface="+mn-ea"/>
                <a:cs typeface="+mn-cs"/>
              </a:rPr>
              <a:t>が出てくるからである。</a:t>
            </a:r>
            <a:endParaRPr kumimoji="1" lang="en-US" altLang="ja-JP" sz="1200" kern="1200" dirty="0" smtClean="0">
              <a:solidFill>
                <a:schemeClr val="tx1"/>
              </a:solidFill>
              <a:latin typeface="+mn-lt"/>
              <a:ea typeface="+mn-ea"/>
              <a:cs typeface="+mn-cs"/>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15</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止水板設置後の浸水状況であるが、浸水域が拡がっていることがわかる。</a:t>
            </a:r>
            <a:endParaRPr kumimoji="1" lang="en-US" altLang="ja-JP" dirty="0" smtClean="0"/>
          </a:p>
          <a:p>
            <a:r>
              <a:rPr kumimoji="1" lang="ja-JP" altLang="en-US" dirty="0" smtClean="0"/>
              <a:t>水深も深くなっている。</a:t>
            </a:r>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16</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危険性の高い所に設置することで流入箇所は増えても、流入量は大幅に減らせる。</a:t>
            </a:r>
            <a:endParaRPr kumimoji="1" lang="en-US" altLang="ja-JP" dirty="0" smtClean="0"/>
          </a:p>
          <a:p>
            <a:r>
              <a:rPr kumimoji="1" lang="ja-JP" altLang="en-US" dirty="0" smtClean="0"/>
              <a:t>設置数が多いほど、流入量も減る。</a:t>
            </a:r>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17</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latin typeface="+mn-lt"/>
                <a:ea typeface="+mn-ea"/>
                <a:cs typeface="+mn-cs"/>
              </a:rPr>
              <a:t>本研究では、氾濫水は主に道路を流れるため、建物へ流れ込む水に関しては考えていない。</a:t>
            </a:r>
            <a:endParaRPr kumimoji="1" lang="en-US" altLang="ja-JP" sz="1200" dirty="0" smtClean="0">
              <a:latin typeface="+mn-ea"/>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23</a:t>
            </a:fld>
            <a:endParaRPr kumimoji="1"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最も被害が大きいと考えられる岡崎豪雨の場合について示している。</a:t>
            </a:r>
            <a:endParaRPr kumimoji="1" lang="en-US" altLang="ja-JP" dirty="0" smtClean="0"/>
          </a:p>
          <a:p>
            <a:r>
              <a:rPr kumimoji="1" lang="ja-JP" altLang="ja-JP" sz="1200" kern="1200" dirty="0" smtClean="0">
                <a:solidFill>
                  <a:schemeClr val="tx1"/>
                </a:solidFill>
                <a:latin typeface="+mn-lt"/>
                <a:ea typeface="+mn-ea"/>
                <a:cs typeface="+mn-cs"/>
              </a:rPr>
              <a:t>図の赤い丸は流入のあった箇所、黄色のひし形は止水板を設置しているがそれを越えて流入があった箇所、青い星型は止水板を設置したことで新たに流入が観測された箇所である。</a:t>
            </a:r>
            <a:endParaRPr kumimoji="1" lang="en-US" altLang="ja-JP" dirty="0" smtClean="0"/>
          </a:p>
          <a:p>
            <a:r>
              <a:rPr kumimoji="1" lang="ja-JP" altLang="ja-JP" sz="1200" kern="1200" dirty="0" smtClean="0">
                <a:solidFill>
                  <a:schemeClr val="tx1"/>
                </a:solidFill>
                <a:latin typeface="+mn-lt"/>
                <a:ea typeface="+mn-ea"/>
                <a:cs typeface="+mn-cs"/>
              </a:rPr>
              <a:t>ⅲ）の場合は流入箇所が</a:t>
            </a:r>
            <a:r>
              <a:rPr kumimoji="1" lang="en-US" altLang="ja-JP" sz="1200" kern="1200" dirty="0" smtClean="0">
                <a:solidFill>
                  <a:schemeClr val="tx1"/>
                </a:solidFill>
                <a:latin typeface="+mn-lt"/>
                <a:ea typeface="+mn-ea"/>
                <a:cs typeface="+mn-cs"/>
              </a:rPr>
              <a:t>45</a:t>
            </a:r>
            <a:r>
              <a:rPr kumimoji="1" lang="ja-JP" altLang="ja-JP" sz="1200" kern="1200" dirty="0" smtClean="0">
                <a:solidFill>
                  <a:schemeClr val="tx1"/>
                </a:solidFill>
                <a:latin typeface="+mn-lt"/>
                <a:ea typeface="+mn-ea"/>
                <a:cs typeface="+mn-cs"/>
              </a:rPr>
              <a:t>箇所から</a:t>
            </a:r>
            <a:r>
              <a:rPr kumimoji="1" lang="en-US" altLang="ja-JP" sz="1200" kern="1200" dirty="0" smtClean="0">
                <a:solidFill>
                  <a:schemeClr val="tx1"/>
                </a:solidFill>
                <a:latin typeface="+mn-lt"/>
                <a:ea typeface="+mn-ea"/>
                <a:cs typeface="+mn-cs"/>
              </a:rPr>
              <a:t>29</a:t>
            </a:r>
            <a:r>
              <a:rPr kumimoji="1" lang="ja-JP" altLang="ja-JP" sz="1200" kern="1200" dirty="0" smtClean="0">
                <a:solidFill>
                  <a:schemeClr val="tx1"/>
                </a:solidFill>
                <a:latin typeface="+mn-lt"/>
                <a:ea typeface="+mn-ea"/>
                <a:cs typeface="+mn-cs"/>
              </a:rPr>
              <a:t>箇所に減少したが、ⅰ）とⅱ）の場合は</a:t>
            </a:r>
            <a:r>
              <a:rPr kumimoji="1" lang="en-US" altLang="ja-JP" sz="1200" kern="1200" dirty="0" smtClean="0">
                <a:solidFill>
                  <a:schemeClr val="tx1"/>
                </a:solidFill>
                <a:latin typeface="+mn-lt"/>
                <a:ea typeface="+mn-ea"/>
                <a:cs typeface="+mn-cs"/>
              </a:rPr>
              <a:t>47</a:t>
            </a:r>
            <a:r>
              <a:rPr kumimoji="1" lang="ja-JP" altLang="ja-JP" sz="1200" kern="1200" dirty="0" smtClean="0">
                <a:solidFill>
                  <a:schemeClr val="tx1"/>
                </a:solidFill>
                <a:latin typeface="+mn-lt"/>
                <a:ea typeface="+mn-ea"/>
                <a:cs typeface="+mn-cs"/>
              </a:rPr>
              <a:t>箇所、</a:t>
            </a:r>
            <a:r>
              <a:rPr kumimoji="1" lang="en-US" altLang="ja-JP" sz="1200" kern="1200" dirty="0" smtClean="0">
                <a:solidFill>
                  <a:schemeClr val="tx1"/>
                </a:solidFill>
                <a:latin typeface="+mn-lt"/>
                <a:ea typeface="+mn-ea"/>
                <a:cs typeface="+mn-cs"/>
              </a:rPr>
              <a:t>48</a:t>
            </a:r>
            <a:r>
              <a:rPr kumimoji="1" lang="ja-JP" altLang="ja-JP" sz="1200" kern="1200" dirty="0" smtClean="0">
                <a:solidFill>
                  <a:schemeClr val="tx1"/>
                </a:solidFill>
                <a:latin typeface="+mn-lt"/>
                <a:ea typeface="+mn-ea"/>
                <a:cs typeface="+mn-cs"/>
              </a:rPr>
              <a:t>箇所と流入箇所は増加した。これは、止水板を設置することで流入するはずだった水が地表に溢れ、他の地域の出入口に流れ込んだと考えられる。</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また、</a:t>
            </a:r>
            <a:r>
              <a:rPr kumimoji="1" lang="ja-JP" altLang="ja-JP" sz="1200" kern="1200" dirty="0" smtClean="0">
                <a:solidFill>
                  <a:schemeClr val="tx1"/>
                </a:solidFill>
                <a:latin typeface="+mn-lt"/>
                <a:ea typeface="+mn-ea"/>
                <a:cs typeface="+mn-cs"/>
              </a:rPr>
              <a:t>ⅰ）よりも止水板の設置数が多いⅱ）のパターンの方が、流入箇所が多くなっていることに関しては、</a:t>
            </a:r>
            <a:r>
              <a:rPr kumimoji="1" lang="ja-JP" altLang="en-US" sz="1200" kern="1200" dirty="0" smtClean="0">
                <a:solidFill>
                  <a:schemeClr val="tx1"/>
                </a:solidFill>
                <a:latin typeface="+mn-lt"/>
                <a:ea typeface="+mn-ea"/>
                <a:cs typeface="+mn-cs"/>
              </a:rPr>
              <a:t>止水板の設置によって水が溜まり、浸水深が深くなることで、</a:t>
            </a:r>
            <a:r>
              <a:rPr kumimoji="1" lang="ja-JP" altLang="ja-JP" sz="1200" kern="1200" dirty="0" smtClean="0">
                <a:solidFill>
                  <a:schemeClr val="tx1"/>
                </a:solidFill>
                <a:latin typeface="+mn-lt"/>
                <a:ea typeface="+mn-ea"/>
                <a:cs typeface="+mn-cs"/>
              </a:rPr>
              <a:t>止水板を越えて水が流入する箇所</a:t>
            </a:r>
            <a:r>
              <a:rPr kumimoji="1" lang="ja-JP" altLang="en-US" sz="1200" kern="1200" dirty="0" smtClean="0">
                <a:solidFill>
                  <a:schemeClr val="tx1"/>
                </a:solidFill>
                <a:latin typeface="+mn-lt"/>
                <a:ea typeface="+mn-ea"/>
                <a:cs typeface="+mn-cs"/>
              </a:rPr>
              <a:t>が出てくるからである。</a:t>
            </a:r>
            <a:endParaRPr kumimoji="1" lang="en-US" altLang="ja-JP" sz="1200" kern="1200" dirty="0" smtClean="0">
              <a:solidFill>
                <a:schemeClr val="tx1"/>
              </a:solidFill>
              <a:latin typeface="+mn-lt"/>
              <a:ea typeface="+mn-ea"/>
              <a:cs typeface="+mn-cs"/>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29</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最も被害が大きいと考えられる岡崎豪雨の場合について示している。</a:t>
            </a:r>
            <a:endParaRPr kumimoji="1" lang="en-US" altLang="ja-JP" dirty="0" smtClean="0"/>
          </a:p>
          <a:p>
            <a:r>
              <a:rPr kumimoji="1" lang="ja-JP" altLang="ja-JP" sz="1200" kern="1200" dirty="0" smtClean="0">
                <a:solidFill>
                  <a:schemeClr val="tx1"/>
                </a:solidFill>
                <a:latin typeface="+mn-lt"/>
                <a:ea typeface="+mn-ea"/>
                <a:cs typeface="+mn-cs"/>
              </a:rPr>
              <a:t>図の赤い丸は流入のあった箇所、黄色のひし形は止水板を設置しているがそれを越えて流入があった箇所、青い星型は止水板を設置したことで新たに流入が観測された箇所である。</a:t>
            </a:r>
            <a:endParaRPr kumimoji="1" lang="en-US" altLang="ja-JP" dirty="0" smtClean="0"/>
          </a:p>
          <a:p>
            <a:r>
              <a:rPr kumimoji="1" lang="ja-JP" altLang="ja-JP" sz="1200" kern="1200" dirty="0" smtClean="0">
                <a:solidFill>
                  <a:schemeClr val="tx1"/>
                </a:solidFill>
                <a:latin typeface="+mn-lt"/>
                <a:ea typeface="+mn-ea"/>
                <a:cs typeface="+mn-cs"/>
              </a:rPr>
              <a:t>ⅲ）の場合は流入箇所が</a:t>
            </a:r>
            <a:r>
              <a:rPr kumimoji="1" lang="en-US" altLang="ja-JP" sz="1200" kern="1200" dirty="0" smtClean="0">
                <a:solidFill>
                  <a:schemeClr val="tx1"/>
                </a:solidFill>
                <a:latin typeface="+mn-lt"/>
                <a:ea typeface="+mn-ea"/>
                <a:cs typeface="+mn-cs"/>
              </a:rPr>
              <a:t>45</a:t>
            </a:r>
            <a:r>
              <a:rPr kumimoji="1" lang="ja-JP" altLang="ja-JP" sz="1200" kern="1200" dirty="0" smtClean="0">
                <a:solidFill>
                  <a:schemeClr val="tx1"/>
                </a:solidFill>
                <a:latin typeface="+mn-lt"/>
                <a:ea typeface="+mn-ea"/>
                <a:cs typeface="+mn-cs"/>
              </a:rPr>
              <a:t>箇所から</a:t>
            </a:r>
            <a:r>
              <a:rPr kumimoji="1" lang="en-US" altLang="ja-JP" sz="1200" kern="1200" dirty="0" smtClean="0">
                <a:solidFill>
                  <a:schemeClr val="tx1"/>
                </a:solidFill>
                <a:latin typeface="+mn-lt"/>
                <a:ea typeface="+mn-ea"/>
                <a:cs typeface="+mn-cs"/>
              </a:rPr>
              <a:t>29</a:t>
            </a:r>
            <a:r>
              <a:rPr kumimoji="1" lang="ja-JP" altLang="ja-JP" sz="1200" kern="1200" dirty="0" smtClean="0">
                <a:solidFill>
                  <a:schemeClr val="tx1"/>
                </a:solidFill>
                <a:latin typeface="+mn-lt"/>
                <a:ea typeface="+mn-ea"/>
                <a:cs typeface="+mn-cs"/>
              </a:rPr>
              <a:t>箇所に減少したが、ⅰ）とⅱ）の場合は</a:t>
            </a:r>
            <a:r>
              <a:rPr kumimoji="1" lang="en-US" altLang="ja-JP" sz="1200" kern="1200" dirty="0" smtClean="0">
                <a:solidFill>
                  <a:schemeClr val="tx1"/>
                </a:solidFill>
                <a:latin typeface="+mn-lt"/>
                <a:ea typeface="+mn-ea"/>
                <a:cs typeface="+mn-cs"/>
              </a:rPr>
              <a:t>47</a:t>
            </a:r>
            <a:r>
              <a:rPr kumimoji="1" lang="ja-JP" altLang="ja-JP" sz="1200" kern="1200" dirty="0" smtClean="0">
                <a:solidFill>
                  <a:schemeClr val="tx1"/>
                </a:solidFill>
                <a:latin typeface="+mn-lt"/>
                <a:ea typeface="+mn-ea"/>
                <a:cs typeface="+mn-cs"/>
              </a:rPr>
              <a:t>箇所、</a:t>
            </a:r>
            <a:r>
              <a:rPr kumimoji="1" lang="en-US" altLang="ja-JP" sz="1200" kern="1200" dirty="0" smtClean="0">
                <a:solidFill>
                  <a:schemeClr val="tx1"/>
                </a:solidFill>
                <a:latin typeface="+mn-lt"/>
                <a:ea typeface="+mn-ea"/>
                <a:cs typeface="+mn-cs"/>
              </a:rPr>
              <a:t>48</a:t>
            </a:r>
            <a:r>
              <a:rPr kumimoji="1" lang="ja-JP" altLang="ja-JP" sz="1200" kern="1200" dirty="0" smtClean="0">
                <a:solidFill>
                  <a:schemeClr val="tx1"/>
                </a:solidFill>
                <a:latin typeface="+mn-lt"/>
                <a:ea typeface="+mn-ea"/>
                <a:cs typeface="+mn-cs"/>
              </a:rPr>
              <a:t>箇所と流入箇所は増加した。これは、止水板を設置することで流入するはずだった水が地表に溢れ、他の地域の出入口に流れ込んだと考えられる。</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また、</a:t>
            </a:r>
            <a:r>
              <a:rPr kumimoji="1" lang="ja-JP" altLang="ja-JP" sz="1200" kern="1200" dirty="0" smtClean="0">
                <a:solidFill>
                  <a:schemeClr val="tx1"/>
                </a:solidFill>
                <a:latin typeface="+mn-lt"/>
                <a:ea typeface="+mn-ea"/>
                <a:cs typeface="+mn-cs"/>
              </a:rPr>
              <a:t>ⅰ）よりも止水板の設置数が多いⅱ）のパターンの方が、流入箇所が多くなっていることに関しては、</a:t>
            </a:r>
            <a:r>
              <a:rPr kumimoji="1" lang="ja-JP" altLang="en-US" sz="1200" kern="1200" dirty="0" smtClean="0">
                <a:solidFill>
                  <a:schemeClr val="tx1"/>
                </a:solidFill>
                <a:latin typeface="+mn-lt"/>
                <a:ea typeface="+mn-ea"/>
                <a:cs typeface="+mn-cs"/>
              </a:rPr>
              <a:t>止水板の設置によって水が溜まり、浸水深が深くなることで、</a:t>
            </a:r>
            <a:r>
              <a:rPr kumimoji="1" lang="ja-JP" altLang="ja-JP" sz="1200" kern="1200" dirty="0" smtClean="0">
                <a:solidFill>
                  <a:schemeClr val="tx1"/>
                </a:solidFill>
                <a:latin typeface="+mn-lt"/>
                <a:ea typeface="+mn-ea"/>
                <a:cs typeface="+mn-cs"/>
              </a:rPr>
              <a:t>止水板を越えて水が流入する箇所</a:t>
            </a:r>
            <a:r>
              <a:rPr kumimoji="1" lang="ja-JP" altLang="en-US" sz="1200" kern="1200" dirty="0" smtClean="0">
                <a:solidFill>
                  <a:schemeClr val="tx1"/>
                </a:solidFill>
                <a:latin typeface="+mn-lt"/>
                <a:ea typeface="+mn-ea"/>
                <a:cs typeface="+mn-cs"/>
              </a:rPr>
              <a:t>が出てくるからである。</a:t>
            </a:r>
            <a:endParaRPr kumimoji="1" lang="en-US" altLang="ja-JP" sz="1200" kern="1200" dirty="0" smtClean="0">
              <a:solidFill>
                <a:schemeClr val="tx1"/>
              </a:solidFill>
              <a:latin typeface="+mn-lt"/>
              <a:ea typeface="+mn-ea"/>
              <a:cs typeface="+mn-cs"/>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31</a:t>
            </a:fld>
            <a:endParaRPr kumimoji="1"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ja-JP" sz="1200" kern="1200" dirty="0" smtClean="0">
                <a:solidFill>
                  <a:schemeClr val="tx1"/>
                </a:solidFill>
                <a:latin typeface="+mn-lt"/>
                <a:ea typeface="+mn-ea"/>
                <a:cs typeface="+mn-cs"/>
              </a:rPr>
              <a:t>止水板の高さは、道路からのマウンドアップを</a:t>
            </a:r>
            <a:r>
              <a:rPr kumimoji="1" lang="en-US" altLang="ja-JP" sz="1200" kern="1200" dirty="0" smtClean="0">
                <a:solidFill>
                  <a:schemeClr val="tx1"/>
                </a:solidFill>
                <a:latin typeface="+mn-lt"/>
                <a:ea typeface="+mn-ea"/>
                <a:cs typeface="+mn-cs"/>
              </a:rPr>
              <a:t>0.3m</a:t>
            </a:r>
            <a:r>
              <a:rPr kumimoji="1" lang="ja-JP" altLang="ja-JP" sz="1200" kern="1200" dirty="0" smtClean="0">
                <a:solidFill>
                  <a:schemeClr val="tx1"/>
                </a:solidFill>
                <a:latin typeface="+mn-lt"/>
                <a:ea typeface="+mn-ea"/>
                <a:cs typeface="+mn-cs"/>
              </a:rPr>
              <a:t>と仮定したとき、深さが</a:t>
            </a:r>
            <a:r>
              <a:rPr kumimoji="1" lang="en-US" altLang="ja-JP" sz="1200" kern="1200" dirty="0" smtClean="0">
                <a:solidFill>
                  <a:schemeClr val="tx1"/>
                </a:solidFill>
                <a:latin typeface="+mn-lt"/>
                <a:ea typeface="+mn-ea"/>
                <a:cs typeface="+mn-cs"/>
              </a:rPr>
              <a:t>1.0m</a:t>
            </a:r>
            <a:r>
              <a:rPr kumimoji="1" lang="ja-JP" altLang="ja-JP" sz="1200" kern="1200" dirty="0" smtClean="0">
                <a:solidFill>
                  <a:schemeClr val="tx1"/>
                </a:solidFill>
                <a:latin typeface="+mn-lt"/>
                <a:ea typeface="+mn-ea"/>
                <a:cs typeface="+mn-cs"/>
              </a:rPr>
              <a:t>の浸水まで止められる</a:t>
            </a:r>
            <a:r>
              <a:rPr kumimoji="1" lang="en-US" altLang="ja-JP" sz="1200" kern="1200" dirty="0" smtClean="0">
                <a:solidFill>
                  <a:schemeClr val="tx1"/>
                </a:solidFill>
                <a:latin typeface="+mn-lt"/>
                <a:ea typeface="+mn-ea"/>
                <a:cs typeface="+mn-cs"/>
              </a:rPr>
              <a:t>0.7m</a:t>
            </a:r>
            <a:r>
              <a:rPr kumimoji="1" lang="ja-JP" altLang="ja-JP" sz="1200" kern="1200" dirty="0" smtClean="0">
                <a:solidFill>
                  <a:schemeClr val="tx1"/>
                </a:solidFill>
                <a:latin typeface="+mn-lt"/>
                <a:ea typeface="+mn-ea"/>
                <a:cs typeface="+mn-cs"/>
              </a:rPr>
              <a:t>のものと、完全に流入を止めることができると考えられる</a:t>
            </a:r>
            <a:r>
              <a:rPr kumimoji="1" lang="en-US" altLang="ja-JP" sz="1200" kern="1200" dirty="0" smtClean="0">
                <a:solidFill>
                  <a:schemeClr val="tx1"/>
                </a:solidFill>
                <a:latin typeface="+mn-lt"/>
                <a:ea typeface="+mn-ea"/>
                <a:cs typeface="+mn-cs"/>
              </a:rPr>
              <a:t>2.0m</a:t>
            </a:r>
            <a:r>
              <a:rPr kumimoji="1" lang="ja-JP" altLang="ja-JP" sz="1200" kern="1200" dirty="0" smtClean="0">
                <a:solidFill>
                  <a:schemeClr val="tx1"/>
                </a:solidFill>
                <a:latin typeface="+mn-lt"/>
                <a:ea typeface="+mn-ea"/>
                <a:cs typeface="+mn-cs"/>
              </a:rPr>
              <a:t>のものを用いた場合を考慮し、解析を行った。</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schemeClr val="tx2"/>
                </a:solidFill>
              </a:rPr>
              <a:t>止水板は岡崎豪雨で流入する出入口（</a:t>
            </a:r>
            <a:r>
              <a:rPr lang="ja-JP" altLang="en-US" b="1" kern="0" dirty="0" smtClean="0">
                <a:solidFill>
                  <a:srgbClr val="FF0000"/>
                </a:solidFill>
              </a:rPr>
              <a:t>４５箇所</a:t>
            </a:r>
            <a:r>
              <a:rPr lang="ja-JP" altLang="en-US" kern="0" dirty="0" smtClean="0">
                <a:solidFill>
                  <a:schemeClr val="tx2"/>
                </a:solidFill>
              </a:rPr>
              <a:t>）に設置した</a:t>
            </a:r>
            <a:endParaRPr lang="ja-JP" altLang="en-US" sz="1400" kern="0" dirty="0" smtClean="0">
              <a:solidFill>
                <a:schemeClr val="tx2"/>
              </a:solidFill>
            </a:endParaRPr>
          </a:p>
          <a:p>
            <a:r>
              <a:rPr kumimoji="1" lang="en-US" altLang="ja-JP" sz="1200" kern="1200" dirty="0" smtClean="0">
                <a:solidFill>
                  <a:schemeClr val="tx1"/>
                </a:solidFill>
                <a:latin typeface="+mn-lt"/>
                <a:ea typeface="+mn-ea"/>
                <a:cs typeface="+mn-cs"/>
              </a:rPr>
              <a:t>0.7m</a:t>
            </a:r>
            <a:r>
              <a:rPr kumimoji="1" lang="ja-JP" altLang="ja-JP" sz="1200" kern="1200" dirty="0" smtClean="0">
                <a:solidFill>
                  <a:schemeClr val="tx1"/>
                </a:solidFill>
                <a:latin typeface="+mn-lt"/>
                <a:ea typeface="+mn-ea"/>
                <a:cs typeface="+mn-cs"/>
              </a:rPr>
              <a:t>の止水板では</a:t>
            </a:r>
            <a:r>
              <a:rPr kumimoji="1" lang="en-US" altLang="ja-JP" sz="1200" kern="1200" dirty="0" smtClean="0">
                <a:solidFill>
                  <a:schemeClr val="tx1"/>
                </a:solidFill>
                <a:latin typeface="+mn-lt"/>
                <a:ea typeface="+mn-ea"/>
                <a:cs typeface="+mn-cs"/>
              </a:rPr>
              <a:t>34</a:t>
            </a:r>
            <a:r>
              <a:rPr kumimoji="1" lang="ja-JP" altLang="ja-JP" sz="1200" kern="1200" dirty="0" smtClean="0">
                <a:solidFill>
                  <a:schemeClr val="tx1"/>
                </a:solidFill>
                <a:latin typeface="+mn-lt"/>
                <a:ea typeface="+mn-ea"/>
                <a:cs typeface="+mn-cs"/>
              </a:rPr>
              <a:t>箇所流入する箇所があり、そのうち</a:t>
            </a:r>
            <a:r>
              <a:rPr kumimoji="1" lang="en-US" altLang="ja-JP" sz="1200" kern="1200" dirty="0" smtClean="0">
                <a:solidFill>
                  <a:schemeClr val="tx1"/>
                </a:solidFill>
                <a:latin typeface="+mn-lt"/>
                <a:ea typeface="+mn-ea"/>
                <a:cs typeface="+mn-cs"/>
              </a:rPr>
              <a:t>10</a:t>
            </a:r>
            <a:r>
              <a:rPr kumimoji="1" lang="ja-JP" altLang="ja-JP" sz="1200" kern="1200" dirty="0" smtClean="0">
                <a:solidFill>
                  <a:schemeClr val="tx1"/>
                </a:solidFill>
                <a:latin typeface="+mn-lt"/>
                <a:ea typeface="+mn-ea"/>
                <a:cs typeface="+mn-cs"/>
              </a:rPr>
              <a:t>箇所が止水板を越えて流入する箇所である。また、</a:t>
            </a:r>
            <a:r>
              <a:rPr kumimoji="1" lang="en-US" altLang="ja-JP" sz="1200" kern="1200" dirty="0" smtClean="0">
                <a:solidFill>
                  <a:schemeClr val="tx1"/>
                </a:solidFill>
                <a:latin typeface="+mn-lt"/>
                <a:ea typeface="+mn-ea"/>
                <a:cs typeface="+mn-cs"/>
              </a:rPr>
              <a:t>1.0m</a:t>
            </a:r>
            <a:r>
              <a:rPr kumimoji="1" lang="ja-JP" altLang="ja-JP" sz="1200" kern="1200" dirty="0" smtClean="0">
                <a:solidFill>
                  <a:schemeClr val="tx1"/>
                </a:solidFill>
                <a:latin typeface="+mn-lt"/>
                <a:ea typeface="+mn-ea"/>
                <a:cs typeface="+mn-cs"/>
              </a:rPr>
              <a:t>の止水板では</a:t>
            </a:r>
            <a:r>
              <a:rPr kumimoji="1" lang="en-US" altLang="ja-JP" sz="1200" kern="1200" dirty="0" smtClean="0">
                <a:solidFill>
                  <a:schemeClr val="tx1"/>
                </a:solidFill>
                <a:latin typeface="+mn-lt"/>
                <a:ea typeface="+mn-ea"/>
                <a:cs typeface="+mn-cs"/>
              </a:rPr>
              <a:t>29</a:t>
            </a:r>
            <a:r>
              <a:rPr kumimoji="1" lang="ja-JP" altLang="ja-JP" sz="1200" kern="1200" dirty="0" smtClean="0">
                <a:solidFill>
                  <a:schemeClr val="tx1"/>
                </a:solidFill>
                <a:latin typeface="+mn-lt"/>
                <a:ea typeface="+mn-ea"/>
                <a:cs typeface="+mn-cs"/>
              </a:rPr>
              <a:t>箇所流入する出入口があり、そのうち</a:t>
            </a:r>
            <a:r>
              <a:rPr kumimoji="1" lang="en-US" altLang="ja-JP" sz="1200" kern="1200" dirty="0" smtClean="0">
                <a:solidFill>
                  <a:schemeClr val="tx1"/>
                </a:solidFill>
                <a:latin typeface="+mn-lt"/>
                <a:ea typeface="+mn-ea"/>
                <a:cs typeface="+mn-cs"/>
              </a:rPr>
              <a:t>4</a:t>
            </a:r>
            <a:r>
              <a:rPr kumimoji="1" lang="ja-JP" altLang="ja-JP" sz="1200" kern="1200" dirty="0" smtClean="0">
                <a:solidFill>
                  <a:schemeClr val="tx1"/>
                </a:solidFill>
                <a:latin typeface="+mn-lt"/>
                <a:ea typeface="+mn-ea"/>
                <a:cs typeface="+mn-cs"/>
              </a:rPr>
              <a:t>箇所が止水板を越えて流入する。</a:t>
            </a:r>
            <a:r>
              <a:rPr kumimoji="1" lang="en-US" altLang="ja-JP" sz="1200" kern="1200" dirty="0" smtClean="0">
                <a:solidFill>
                  <a:schemeClr val="tx1"/>
                </a:solidFill>
                <a:latin typeface="+mn-lt"/>
                <a:ea typeface="+mn-ea"/>
                <a:cs typeface="+mn-cs"/>
              </a:rPr>
              <a:t>2.0m</a:t>
            </a:r>
            <a:r>
              <a:rPr kumimoji="1" lang="ja-JP" altLang="ja-JP" sz="1200" kern="1200" dirty="0" smtClean="0">
                <a:solidFill>
                  <a:schemeClr val="tx1"/>
                </a:solidFill>
                <a:latin typeface="+mn-lt"/>
                <a:ea typeface="+mn-ea"/>
                <a:cs typeface="+mn-cs"/>
              </a:rPr>
              <a:t>では止水板を越えて流入する箇所は無く、止水板の設置されていない</a:t>
            </a:r>
            <a:r>
              <a:rPr kumimoji="1" lang="en-US" altLang="ja-JP" sz="1200" kern="1200" dirty="0" smtClean="0">
                <a:solidFill>
                  <a:schemeClr val="tx1"/>
                </a:solidFill>
                <a:latin typeface="+mn-lt"/>
                <a:ea typeface="+mn-ea"/>
                <a:cs typeface="+mn-cs"/>
              </a:rPr>
              <a:t>26</a:t>
            </a:r>
            <a:r>
              <a:rPr kumimoji="1" lang="ja-JP" altLang="ja-JP" sz="1200" kern="1200" dirty="0" smtClean="0">
                <a:solidFill>
                  <a:schemeClr val="tx1"/>
                </a:solidFill>
                <a:latin typeface="+mn-lt"/>
                <a:ea typeface="+mn-ea"/>
                <a:cs typeface="+mn-cs"/>
              </a:rPr>
              <a:t>箇所から流入する</a:t>
            </a:r>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33</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近年、異常気象による局所的な集中豪雨が増加しています。また、都市化の進展によって地表面がコンクリートやアスファルトで覆われることで、</a:t>
            </a:r>
            <a:r>
              <a:rPr lang="ja-JP" altLang="en-US" dirty="0" smtClean="0"/>
              <a:t>下水道への負荷が限界を越え、内水氾濫が多発しています。こうした</a:t>
            </a:r>
            <a:r>
              <a:rPr lang="ja-JP" altLang="en-US" sz="1200" dirty="0" smtClean="0">
                <a:solidFill>
                  <a:schemeClr val="bg1"/>
                </a:solidFill>
              </a:rPr>
              <a:t>内水氾濫は、地下空間が発達した場所では構造上、最も浸水しやすく、人命にかかわる恐れもあり大変危険です。</a:t>
            </a:r>
            <a:endParaRPr kumimoji="1" lang="ja-JP" altLang="en-US" sz="1200" dirty="0" smtClean="0">
              <a:solidFill>
                <a:schemeClr val="bg1"/>
              </a:solidFill>
            </a:endParaRPr>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3</a:t>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z="1200" kern="1200" dirty="0" smtClean="0">
                <a:solidFill>
                  <a:schemeClr val="tx1"/>
                </a:solidFill>
                <a:latin typeface="+mn-lt"/>
                <a:ea typeface="+mn-ea"/>
                <a:cs typeface="+mn-cs"/>
              </a:rPr>
              <a:t>0.7m</a:t>
            </a:r>
            <a:r>
              <a:rPr kumimoji="1" lang="ja-JP" altLang="ja-JP" sz="1200" kern="1200" dirty="0" smtClean="0">
                <a:solidFill>
                  <a:schemeClr val="tx1"/>
                </a:solidFill>
                <a:latin typeface="+mn-lt"/>
                <a:ea typeface="+mn-ea"/>
                <a:cs typeface="+mn-cs"/>
              </a:rPr>
              <a:t>の止水板の場合は、</a:t>
            </a:r>
            <a:r>
              <a:rPr kumimoji="1" lang="en-US" altLang="ja-JP" sz="1200" kern="1200" dirty="0" smtClean="0">
                <a:solidFill>
                  <a:schemeClr val="tx1"/>
                </a:solidFill>
                <a:latin typeface="+mn-lt"/>
                <a:ea typeface="+mn-ea"/>
                <a:cs typeface="+mn-cs"/>
              </a:rPr>
              <a:t>Area A</a:t>
            </a:r>
            <a:r>
              <a:rPr kumimoji="1" lang="ja-JP" altLang="ja-JP" sz="1200" kern="1200" dirty="0" smtClean="0">
                <a:solidFill>
                  <a:schemeClr val="tx1"/>
                </a:solidFill>
                <a:latin typeface="+mn-lt"/>
                <a:ea typeface="+mn-ea"/>
                <a:cs typeface="+mn-cs"/>
              </a:rPr>
              <a:t>からの</a:t>
            </a:r>
            <a:r>
              <a:rPr kumimoji="1" lang="ja-JP" altLang="en-US" sz="1200" kern="1200" dirty="0" smtClean="0">
                <a:solidFill>
                  <a:schemeClr val="tx1"/>
                </a:solidFill>
                <a:latin typeface="+mn-lt"/>
                <a:ea typeface="+mn-ea"/>
                <a:cs typeface="+mn-cs"/>
              </a:rPr>
              <a:t>止水板を越えての</a:t>
            </a:r>
            <a:r>
              <a:rPr kumimoji="1" lang="ja-JP" altLang="ja-JP" sz="1200" kern="1200" dirty="0" smtClean="0">
                <a:solidFill>
                  <a:schemeClr val="tx1"/>
                </a:solidFill>
                <a:latin typeface="+mn-lt"/>
                <a:ea typeface="+mn-ea"/>
                <a:cs typeface="+mn-cs"/>
              </a:rPr>
              <a:t>流入がみられ、他の高さの止水板を設置した場合よりも流入量が多くなっている。</a:t>
            </a:r>
            <a:endParaRPr kumimoji="1" lang="en-US" altLang="ja-JP" sz="1200" kern="1200" dirty="0" smtClean="0">
              <a:solidFill>
                <a:schemeClr val="tx1"/>
              </a:solidFill>
              <a:latin typeface="+mn-lt"/>
              <a:ea typeface="+mn-ea"/>
              <a:cs typeface="+mn-cs"/>
            </a:endParaRPr>
          </a:p>
          <a:p>
            <a:r>
              <a:rPr kumimoji="1" lang="en-US" altLang="ja-JP" sz="1200" kern="1200" dirty="0" smtClean="0">
                <a:solidFill>
                  <a:schemeClr val="tx1"/>
                </a:solidFill>
                <a:latin typeface="+mn-lt"/>
                <a:ea typeface="+mn-ea"/>
                <a:cs typeface="+mn-cs"/>
              </a:rPr>
              <a:t>1.0m</a:t>
            </a:r>
            <a:r>
              <a:rPr kumimoji="1" lang="ja-JP" altLang="ja-JP" sz="1200" kern="1200" dirty="0" smtClean="0">
                <a:solidFill>
                  <a:schemeClr val="tx1"/>
                </a:solidFill>
                <a:latin typeface="+mn-lt"/>
                <a:ea typeface="+mn-ea"/>
                <a:cs typeface="+mn-cs"/>
              </a:rPr>
              <a:t>の止水板を設置した場合には</a:t>
            </a:r>
            <a:r>
              <a:rPr kumimoji="1" lang="en-US" altLang="ja-JP" sz="1200" kern="1200" dirty="0" smtClean="0">
                <a:solidFill>
                  <a:schemeClr val="tx1"/>
                </a:solidFill>
                <a:latin typeface="+mn-lt"/>
                <a:ea typeface="+mn-ea"/>
                <a:cs typeface="+mn-cs"/>
              </a:rPr>
              <a:t>0.7m</a:t>
            </a:r>
            <a:r>
              <a:rPr kumimoji="1" lang="ja-JP" altLang="ja-JP" sz="1200" kern="1200" dirty="0" smtClean="0">
                <a:solidFill>
                  <a:schemeClr val="tx1"/>
                </a:solidFill>
                <a:latin typeface="+mn-lt"/>
                <a:ea typeface="+mn-ea"/>
                <a:cs typeface="+mn-cs"/>
              </a:rPr>
              <a:t>の止水板の約</a:t>
            </a:r>
            <a:r>
              <a:rPr kumimoji="1" lang="en-US" altLang="ja-JP" sz="1200" kern="1200" dirty="0" smtClean="0">
                <a:solidFill>
                  <a:schemeClr val="tx1"/>
                </a:solidFill>
                <a:latin typeface="+mn-lt"/>
                <a:ea typeface="+mn-ea"/>
                <a:cs typeface="+mn-cs"/>
              </a:rPr>
              <a:t>60</a:t>
            </a:r>
            <a:r>
              <a:rPr kumimoji="1" lang="ja-JP" altLang="ja-JP"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2.0m</a:t>
            </a:r>
            <a:r>
              <a:rPr kumimoji="1" lang="ja-JP" altLang="ja-JP" sz="1200" kern="1200" dirty="0" smtClean="0">
                <a:solidFill>
                  <a:schemeClr val="tx1"/>
                </a:solidFill>
                <a:latin typeface="+mn-lt"/>
                <a:ea typeface="+mn-ea"/>
                <a:cs typeface="+mn-cs"/>
              </a:rPr>
              <a:t>の止水板では</a:t>
            </a:r>
            <a:r>
              <a:rPr kumimoji="1" lang="en-US" altLang="ja-JP" sz="1200" kern="1200" dirty="0" smtClean="0">
                <a:solidFill>
                  <a:schemeClr val="tx1"/>
                </a:solidFill>
                <a:latin typeface="+mn-lt"/>
                <a:ea typeface="+mn-ea"/>
                <a:cs typeface="+mn-cs"/>
              </a:rPr>
              <a:t>0.7m</a:t>
            </a:r>
            <a:r>
              <a:rPr kumimoji="1" lang="ja-JP" altLang="ja-JP" sz="1200" kern="1200" dirty="0" smtClean="0">
                <a:solidFill>
                  <a:schemeClr val="tx1"/>
                </a:solidFill>
                <a:latin typeface="+mn-lt"/>
                <a:ea typeface="+mn-ea"/>
                <a:cs typeface="+mn-cs"/>
              </a:rPr>
              <a:t>の約</a:t>
            </a:r>
            <a:r>
              <a:rPr kumimoji="1" lang="en-US" altLang="ja-JP" sz="1200" kern="1200" dirty="0" smtClean="0">
                <a:solidFill>
                  <a:schemeClr val="tx1"/>
                </a:solidFill>
                <a:latin typeface="+mn-lt"/>
                <a:ea typeface="+mn-ea"/>
                <a:cs typeface="+mn-cs"/>
              </a:rPr>
              <a:t>35</a:t>
            </a:r>
            <a:r>
              <a:rPr kumimoji="1" lang="ja-JP" altLang="ja-JP" sz="1200" kern="1200" dirty="0" smtClean="0">
                <a:solidFill>
                  <a:schemeClr val="tx1"/>
                </a:solidFill>
                <a:latin typeface="+mn-lt"/>
                <a:ea typeface="+mn-ea"/>
                <a:cs typeface="+mn-cs"/>
              </a:rPr>
              <a:t>％まで流入量が軽減されることがわかる。</a:t>
            </a:r>
            <a:r>
              <a:rPr kumimoji="1" lang="ja-JP" altLang="en-US" sz="1200" kern="1200" dirty="0" smtClean="0">
                <a:solidFill>
                  <a:schemeClr val="tx1"/>
                </a:solidFill>
                <a:latin typeface="+mn-lt"/>
                <a:ea typeface="+mn-ea"/>
                <a:cs typeface="+mn-cs"/>
              </a:rPr>
              <a:t>その結果、</a:t>
            </a:r>
            <a:r>
              <a:rPr kumimoji="1" lang="ja-JP" altLang="ja-JP" sz="1200" kern="1200" dirty="0" smtClean="0">
                <a:solidFill>
                  <a:schemeClr val="tx1"/>
                </a:solidFill>
                <a:latin typeface="+mn-lt"/>
                <a:ea typeface="+mn-ea"/>
                <a:cs typeface="+mn-cs"/>
              </a:rPr>
              <a:t>止水板の高さは高いほど、その出入口から流入する可能性が低くなるため、減災効果も高くなることがわかる。</a:t>
            </a:r>
            <a:r>
              <a:rPr kumimoji="1" lang="en-US" altLang="ja-JP" sz="1200" kern="1200" dirty="0" smtClean="0">
                <a:solidFill>
                  <a:schemeClr val="tx1"/>
                </a:solidFill>
                <a:latin typeface="+mn-lt"/>
                <a:ea typeface="+mn-ea"/>
                <a:cs typeface="+mn-cs"/>
              </a:rPr>
              <a:t>Area A</a:t>
            </a:r>
            <a:r>
              <a:rPr kumimoji="1" lang="ja-JP" altLang="ja-JP" sz="1200" kern="1200" dirty="0" err="1"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B</a:t>
            </a:r>
            <a:r>
              <a:rPr kumimoji="1" lang="ja-JP" altLang="ja-JP" sz="1200" kern="1200" dirty="0" smtClean="0">
                <a:solidFill>
                  <a:schemeClr val="tx1"/>
                </a:solidFill>
                <a:latin typeface="+mn-lt"/>
                <a:ea typeface="+mn-ea"/>
                <a:cs typeface="+mn-cs"/>
              </a:rPr>
              <a:t>などでは、低い止水板だと止水板を越えて流入が発生する場合もある。</a:t>
            </a:r>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34</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5</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z="1200" kern="1200" dirty="0" smtClean="0">
                <a:solidFill>
                  <a:schemeClr val="tx1"/>
                </a:solidFill>
                <a:latin typeface="+mn-lt"/>
                <a:ea typeface="+mn-ea"/>
                <a:cs typeface="+mn-cs"/>
              </a:rPr>
              <a:t>これは地盤高を示したものですが、赤で囲った地域が本研究で対象とした梅田周辺である。</a:t>
            </a:r>
            <a:r>
              <a:rPr kumimoji="1" lang="ja-JP" altLang="ja-JP" sz="1200" kern="1200" dirty="0" smtClean="0">
                <a:solidFill>
                  <a:schemeClr val="tx1"/>
                </a:solidFill>
                <a:latin typeface="+mn-lt"/>
                <a:ea typeface="+mn-ea"/>
                <a:cs typeface="+mn-cs"/>
              </a:rPr>
              <a:t>梅田地域は地盤高が周辺より</a:t>
            </a:r>
            <a:r>
              <a:rPr kumimoji="1" lang="en-US" altLang="ja-JP" sz="1200" kern="1200" dirty="0" smtClean="0">
                <a:solidFill>
                  <a:schemeClr val="tx1"/>
                </a:solidFill>
                <a:latin typeface="+mn-lt"/>
                <a:ea typeface="+mn-ea"/>
                <a:cs typeface="+mn-cs"/>
              </a:rPr>
              <a:t>1</a:t>
            </a:r>
            <a:r>
              <a:rPr kumimoji="1" lang="ja-JP" altLang="ja-JP"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2m</a:t>
            </a:r>
            <a:r>
              <a:rPr kumimoji="1" lang="ja-JP" altLang="en-US" sz="1200" kern="1200" dirty="0" smtClean="0">
                <a:solidFill>
                  <a:schemeClr val="tx1"/>
                </a:solidFill>
                <a:latin typeface="+mn-lt"/>
                <a:ea typeface="+mn-ea"/>
                <a:cs typeface="+mn-cs"/>
              </a:rPr>
              <a:t>低くなって</a:t>
            </a:r>
            <a:r>
              <a:rPr kumimoji="1" lang="ja-JP" altLang="ja-JP" sz="1200" kern="1200" dirty="0" smtClean="0">
                <a:solidFill>
                  <a:schemeClr val="tx1"/>
                </a:solidFill>
                <a:latin typeface="+mn-lt"/>
                <a:ea typeface="+mn-ea"/>
                <a:cs typeface="+mn-cs"/>
              </a:rPr>
              <a:t>いるため、氾濫が発生した場合、水が集まり危険で</a:t>
            </a:r>
            <a:r>
              <a:rPr kumimoji="1" lang="ja-JP" altLang="en-US" sz="1200" kern="1200" dirty="0" smtClean="0">
                <a:solidFill>
                  <a:schemeClr val="tx1"/>
                </a:solidFill>
                <a:latin typeface="+mn-lt"/>
                <a:ea typeface="+mn-ea"/>
                <a:cs typeface="+mn-cs"/>
              </a:rPr>
              <a:t>す</a:t>
            </a:r>
            <a:r>
              <a:rPr kumimoji="1" lang="ja-JP" altLang="ja-JP" sz="1200" kern="1200" dirty="0" smtClean="0">
                <a:solidFill>
                  <a:schemeClr val="tx1"/>
                </a:solidFill>
                <a:latin typeface="+mn-lt"/>
                <a:ea typeface="+mn-ea"/>
                <a:cs typeface="+mn-cs"/>
              </a:rPr>
              <a:t>。</a:t>
            </a:r>
            <a:r>
              <a:rPr kumimoji="1" lang="ja-JP" altLang="en-US" sz="1200" kern="1200" dirty="0" smtClean="0">
                <a:solidFill>
                  <a:schemeClr val="tx1"/>
                </a:solidFill>
                <a:latin typeface="+mn-lt"/>
                <a:ea typeface="+mn-ea"/>
                <a:cs typeface="+mn-cs"/>
              </a:rPr>
              <a:t>また、梅田には巨大な地下街が存在するため、</a:t>
            </a:r>
            <a:r>
              <a:rPr kumimoji="1" lang="ja-JP" altLang="ja-JP" sz="1200" kern="1200" dirty="0" smtClean="0">
                <a:solidFill>
                  <a:schemeClr val="tx1"/>
                </a:solidFill>
                <a:latin typeface="+mn-lt"/>
                <a:ea typeface="+mn-ea"/>
                <a:cs typeface="+mn-cs"/>
              </a:rPr>
              <a:t>その水が地下街に流れ込むと人命にかかわる恐れがある</a:t>
            </a:r>
            <a:r>
              <a:rPr kumimoji="1" lang="ja-JP" altLang="en-US" sz="1200" kern="1200" dirty="0" smtClean="0">
                <a:solidFill>
                  <a:schemeClr val="tx1"/>
                </a:solidFill>
                <a:latin typeface="+mn-lt"/>
                <a:ea typeface="+mn-ea"/>
                <a:cs typeface="+mn-cs"/>
              </a:rPr>
              <a:t>。</a:t>
            </a:r>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6</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7</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ja-JP" sz="1200" kern="1200" dirty="0" smtClean="0">
                <a:solidFill>
                  <a:schemeClr val="tx1"/>
                </a:solidFill>
                <a:latin typeface="+mn-lt"/>
                <a:ea typeface="+mn-ea"/>
                <a:cs typeface="+mn-cs"/>
              </a:rPr>
              <a:t>有効降雨が地表面を流れ、マンホールへ流入する量を算定する「地表面流出モデル」と、それにより算出された各マンホールでのハイドログラフを用いることで、管路の流れを解析できる「下水道管路モデル」で表される。</a:t>
            </a:r>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8</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None/>
            </a:pPr>
            <a:r>
              <a:rPr lang="ja-JP" altLang="en-US" sz="1200" dirty="0" smtClean="0">
                <a:latin typeface="+mn-ea"/>
              </a:rPr>
              <a:t>非構造格子を用いた二次元不定流モデル</a:t>
            </a:r>
            <a:r>
              <a:rPr kumimoji="1" lang="ja-JP" altLang="en-US" sz="1200" dirty="0" smtClean="0">
                <a:latin typeface="+mn-ea"/>
              </a:rPr>
              <a:t>で解析を行う。</a:t>
            </a:r>
            <a:r>
              <a:rPr kumimoji="1" lang="ja-JP" altLang="ja-JP" sz="1200" kern="1200" dirty="0" smtClean="0">
                <a:solidFill>
                  <a:schemeClr val="tx1"/>
                </a:solidFill>
                <a:latin typeface="+mn-lt"/>
                <a:ea typeface="+mn-ea"/>
                <a:cs typeface="+mn-cs"/>
              </a:rPr>
              <a:t>領域内を正確に再現できるので、氾濫水の挙動をより詳細に表現できる。</a:t>
            </a:r>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9</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赤い点は地下街出入口を示している。対象とした出入口は１２９箇所ある。</a:t>
            </a:r>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10</a:t>
            </a:fld>
            <a:endParaRPr kumimoji="1"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対象とした降雨は</a:t>
            </a:r>
            <a:r>
              <a:rPr kumimoji="1" lang="ja-JP" altLang="ja-JP" sz="1200" kern="1200" dirty="0" smtClean="0">
                <a:solidFill>
                  <a:schemeClr val="tx1"/>
                </a:solidFill>
                <a:latin typeface="+mn-lt"/>
                <a:ea typeface="+mn-ea"/>
                <a:cs typeface="+mn-cs"/>
              </a:rPr>
              <a:t>降雨継続時間が違う</a:t>
            </a:r>
            <a:r>
              <a:rPr kumimoji="1" lang="en-US" altLang="ja-JP" sz="1200" kern="1200" dirty="0" smtClean="0">
                <a:solidFill>
                  <a:schemeClr val="tx1"/>
                </a:solidFill>
                <a:latin typeface="+mn-lt"/>
                <a:ea typeface="+mn-ea"/>
                <a:cs typeface="+mn-cs"/>
              </a:rPr>
              <a:t>3</a:t>
            </a:r>
            <a:r>
              <a:rPr kumimoji="1" lang="ja-JP" altLang="ja-JP" sz="1200" kern="1200" dirty="0" smtClean="0">
                <a:solidFill>
                  <a:schemeClr val="tx1"/>
                </a:solidFill>
                <a:latin typeface="+mn-lt"/>
                <a:ea typeface="+mn-ea"/>
                <a:cs typeface="+mn-cs"/>
              </a:rPr>
              <a:t>パターンを用いた。</a:t>
            </a:r>
            <a:r>
              <a:rPr kumimoji="1" lang="en-US" altLang="ja-JP" sz="1200" kern="1200" dirty="0" smtClean="0">
                <a:solidFill>
                  <a:schemeClr val="tx1"/>
                </a:solidFill>
                <a:latin typeface="+mn-lt"/>
                <a:ea typeface="+mn-ea"/>
                <a:cs typeface="+mn-cs"/>
              </a:rPr>
              <a:t>3</a:t>
            </a:r>
            <a:r>
              <a:rPr kumimoji="1" lang="ja-JP" altLang="ja-JP" sz="1200" kern="1200" dirty="0" smtClean="0">
                <a:solidFill>
                  <a:schemeClr val="tx1"/>
                </a:solidFill>
                <a:latin typeface="+mn-lt"/>
                <a:ea typeface="+mn-ea"/>
                <a:cs typeface="+mn-cs"/>
              </a:rPr>
              <a:t>降雨は、「岡崎豪雨」、「豊中豪雨」、「福井豪雨」の</a:t>
            </a:r>
            <a:r>
              <a:rPr kumimoji="1" lang="en-US" altLang="ja-JP" sz="1200" kern="1200" dirty="0" smtClean="0">
                <a:solidFill>
                  <a:schemeClr val="tx1"/>
                </a:solidFill>
                <a:latin typeface="+mn-lt"/>
                <a:ea typeface="+mn-ea"/>
                <a:cs typeface="+mn-cs"/>
              </a:rPr>
              <a:t>3</a:t>
            </a:r>
            <a:r>
              <a:rPr kumimoji="1" lang="ja-JP" altLang="ja-JP" sz="1200" kern="1200" dirty="0" smtClean="0">
                <a:solidFill>
                  <a:schemeClr val="tx1"/>
                </a:solidFill>
                <a:latin typeface="+mn-lt"/>
                <a:ea typeface="+mn-ea"/>
                <a:cs typeface="+mn-cs"/>
              </a:rPr>
              <a:t>つであり、いずれの降雨でも浸水被害が発生している。</a:t>
            </a:r>
            <a:endParaRPr kumimoji="1" lang="ja-JP" altLang="en-US" dirty="0"/>
          </a:p>
        </p:txBody>
      </p:sp>
      <p:sp>
        <p:nvSpPr>
          <p:cNvPr id="4" name="スライド番号プレースホルダ 3"/>
          <p:cNvSpPr>
            <a:spLocks noGrp="1"/>
          </p:cNvSpPr>
          <p:nvPr>
            <p:ph type="sldNum" sz="quarter" idx="10"/>
          </p:nvPr>
        </p:nvSpPr>
        <p:spPr/>
        <p:txBody>
          <a:bodyPr/>
          <a:lstStyle/>
          <a:p>
            <a:fld id="{86CBF43E-98BB-4A0A-AEED-6E22C724246A}" type="slidenum">
              <a:rPr kumimoji="1" lang="ja-JP" altLang="en-US" smtClean="0"/>
              <a:pPr/>
              <a:t>11</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smtClean="0"/>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smtClean="0"/>
              <a:t>マスタ サブタイトルの書式設定</a:t>
            </a:r>
            <a:endParaRPr kumimoji="0" lang="en-US"/>
          </a:p>
        </p:txBody>
      </p:sp>
      <p:sp>
        <p:nvSpPr>
          <p:cNvPr id="29" name="日付プレースホルダ 28"/>
          <p:cNvSpPr>
            <a:spLocks noGrp="1"/>
          </p:cNvSpPr>
          <p:nvPr>
            <p:ph type="dt" sz="half" idx="10"/>
          </p:nvPr>
        </p:nvSpPr>
        <p:spPr/>
        <p:txBody>
          <a:bodyPr/>
          <a:lstStyle/>
          <a:p>
            <a:fld id="{4E06A055-1D37-492D-86D4-82690E3104EF}" type="datetimeFigureOut">
              <a:rPr kumimoji="1" lang="ja-JP" altLang="en-US" smtClean="0"/>
              <a:pPr/>
              <a:t>2011/2/16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14" name="スライド番号プレースホルダ 13"/>
          <p:cNvSpPr>
            <a:spLocks noGrp="1"/>
          </p:cNvSpPr>
          <p:nvPr>
            <p:ph type="sldNum" sz="quarter" idx="12"/>
          </p:nvPr>
        </p:nvSpPr>
        <p:spPr/>
        <p:txBody>
          <a:bodyPr/>
          <a:lstStyle/>
          <a:p>
            <a:fld id="{F8CBB8EB-504B-4EA7-8876-75BC3E64A7EC}" type="slidenum">
              <a:rPr kumimoji="1" lang="ja-JP" altLang="en-US" smtClean="0"/>
              <a:pPr/>
              <a:t>&lt;#&gt;</a:t>
            </a:fld>
            <a:endParaRPr kumimoji="1" lang="ja-JP"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 3"/>
          <p:cNvSpPr>
            <a:spLocks noGrp="1"/>
          </p:cNvSpPr>
          <p:nvPr>
            <p:ph type="dt" sz="half" idx="10"/>
          </p:nvPr>
        </p:nvSpPr>
        <p:spPr/>
        <p:txBody>
          <a:bodyPr/>
          <a:lstStyle/>
          <a:p>
            <a:fld id="{4E06A055-1D37-492D-86D4-82690E3104EF}" type="datetimeFigureOut">
              <a:rPr kumimoji="1" lang="ja-JP" altLang="en-US" smtClean="0"/>
              <a:pPr/>
              <a:t>2011/2/16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F8CBB8EB-504B-4EA7-8876-75BC3E64A7EC}" type="slidenum">
              <a:rPr kumimoji="1" lang="ja-JP" altLang="en-US" smtClean="0"/>
              <a:pPr/>
              <a:t>&lt;#&gt;</a:t>
            </a:fld>
            <a:endParaRPr kumimoji="1" lang="ja-JP"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smtClean="0"/>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 3"/>
          <p:cNvSpPr>
            <a:spLocks noGrp="1"/>
          </p:cNvSpPr>
          <p:nvPr>
            <p:ph type="dt" sz="half" idx="10"/>
          </p:nvPr>
        </p:nvSpPr>
        <p:spPr/>
        <p:txBody>
          <a:bodyPr/>
          <a:lstStyle/>
          <a:p>
            <a:fld id="{4E06A055-1D37-492D-86D4-82690E3104EF}" type="datetimeFigureOut">
              <a:rPr kumimoji="1" lang="ja-JP" altLang="en-US" smtClean="0"/>
              <a:pPr/>
              <a:t>2011/2/16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F8CBB8EB-504B-4EA7-8876-75BC3E64A7EC}" type="slidenum">
              <a:rPr kumimoji="1" lang="ja-JP" altLang="en-US" smtClean="0"/>
              <a:pPr/>
              <a:t>&lt;#&gt;</a:t>
            </a:fld>
            <a:endParaRPr kumimoji="1" lang="ja-JP"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 3"/>
          <p:cNvSpPr>
            <a:spLocks noGrp="1"/>
          </p:cNvSpPr>
          <p:nvPr>
            <p:ph type="dt" sz="half" idx="10"/>
          </p:nvPr>
        </p:nvSpPr>
        <p:spPr/>
        <p:txBody>
          <a:bodyPr/>
          <a:lstStyle/>
          <a:p>
            <a:fld id="{4E06A055-1D37-492D-86D4-82690E3104EF}" type="datetimeFigureOut">
              <a:rPr kumimoji="1" lang="ja-JP" altLang="en-US" smtClean="0"/>
              <a:pPr/>
              <a:t>2011/2/16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F8CBB8EB-504B-4EA7-8876-75BC3E64A7EC}" type="slidenum">
              <a:rPr kumimoji="1" lang="ja-JP" altLang="en-US" smtClean="0"/>
              <a:pPr/>
              <a:t>&lt;#&gt;</a:t>
            </a:fld>
            <a:endParaRPr kumimoji="1" lang="ja-JP"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smtClean="0"/>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 3"/>
          <p:cNvSpPr>
            <a:spLocks noGrp="1"/>
          </p:cNvSpPr>
          <p:nvPr>
            <p:ph type="dt" sz="half" idx="10"/>
          </p:nvPr>
        </p:nvSpPr>
        <p:spPr/>
        <p:txBody>
          <a:bodyPr/>
          <a:lstStyle/>
          <a:p>
            <a:fld id="{4E06A055-1D37-492D-86D4-82690E3104EF}" type="datetimeFigureOut">
              <a:rPr kumimoji="1" lang="ja-JP" altLang="en-US" smtClean="0"/>
              <a:pPr/>
              <a:t>2011/2/16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F8CBB8EB-504B-4EA7-8876-75BC3E64A7EC}" type="slidenum">
              <a:rPr kumimoji="1" lang="ja-JP" altLang="en-US" smtClean="0"/>
              <a:pPr/>
              <a:t>&lt;#&gt;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 4"/>
          <p:cNvSpPr>
            <a:spLocks noGrp="1"/>
          </p:cNvSpPr>
          <p:nvPr>
            <p:ph type="dt" sz="half" idx="10"/>
          </p:nvPr>
        </p:nvSpPr>
        <p:spPr/>
        <p:txBody>
          <a:bodyPr/>
          <a:lstStyle/>
          <a:p>
            <a:fld id="{4E06A055-1D37-492D-86D4-82690E3104EF}" type="datetimeFigureOut">
              <a:rPr kumimoji="1" lang="ja-JP" altLang="en-US" smtClean="0"/>
              <a:pPr/>
              <a:t>2011/2/16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F8CBB8EB-504B-4EA7-8876-75BC3E64A7EC}" type="slidenum">
              <a:rPr kumimoji="1" lang="ja-JP" altLang="en-US" smtClean="0"/>
              <a:pPr/>
              <a:t>&lt;#&gt;</a:t>
            </a:fld>
            <a:endParaRPr kumimoji="1" lang="ja-JP"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smtClean="0"/>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日付プレースホルダ 6"/>
          <p:cNvSpPr>
            <a:spLocks noGrp="1"/>
          </p:cNvSpPr>
          <p:nvPr>
            <p:ph type="dt" sz="half" idx="10"/>
          </p:nvPr>
        </p:nvSpPr>
        <p:spPr/>
        <p:txBody>
          <a:bodyPr/>
          <a:lstStyle/>
          <a:p>
            <a:fld id="{4E06A055-1D37-492D-86D4-82690E3104EF}" type="datetimeFigureOut">
              <a:rPr kumimoji="1" lang="ja-JP" altLang="en-US" smtClean="0"/>
              <a:pPr/>
              <a:t>2011/2/16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F8CBB8EB-504B-4EA7-8876-75BC3E64A7EC}" type="slidenum">
              <a:rPr kumimoji="1" lang="ja-JP" altLang="en-US" smtClean="0"/>
              <a:pPr/>
              <a:t>&lt;#&gt;</a:t>
            </a:fld>
            <a:endParaRPr kumimoji="1" lang="ja-JP"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smtClean="0"/>
              <a:t>マスタ タイトルの書式設定</a:t>
            </a:r>
            <a:endParaRPr kumimoji="0" lang="en-US"/>
          </a:p>
        </p:txBody>
      </p:sp>
      <p:sp>
        <p:nvSpPr>
          <p:cNvPr id="3" name="日付プレースホルダ 2"/>
          <p:cNvSpPr>
            <a:spLocks noGrp="1"/>
          </p:cNvSpPr>
          <p:nvPr>
            <p:ph type="dt" sz="half" idx="10"/>
          </p:nvPr>
        </p:nvSpPr>
        <p:spPr/>
        <p:txBody>
          <a:bodyPr/>
          <a:lstStyle/>
          <a:p>
            <a:fld id="{4E06A055-1D37-492D-86D4-82690E3104EF}" type="datetimeFigureOut">
              <a:rPr kumimoji="1" lang="ja-JP" altLang="en-US" smtClean="0"/>
              <a:pPr/>
              <a:t>2011/2/16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F8CBB8EB-504B-4EA7-8876-75BC3E64A7EC}" type="slidenum">
              <a:rPr kumimoji="1" lang="ja-JP" altLang="en-US" smtClean="0"/>
              <a:pPr/>
              <a:t>&lt;#&gt;</a:t>
            </a:fld>
            <a:endParaRPr kumimoji="1" lang="ja-JP"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4E06A055-1D37-492D-86D4-82690E3104EF}" type="datetimeFigureOut">
              <a:rPr kumimoji="1" lang="ja-JP" altLang="en-US" smtClean="0"/>
              <a:pPr/>
              <a:t>2011/2/16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F8CBB8EB-504B-4EA7-8876-75BC3E64A7EC}" type="slidenum">
              <a:rPr kumimoji="1" lang="ja-JP" altLang="en-US" smtClean="0"/>
              <a:pPr/>
              <a:t>&lt;#&gt;</a:t>
            </a:fld>
            <a:endParaRPr kumimoji="1" lang="ja-JP"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smtClean="0"/>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 4"/>
          <p:cNvSpPr>
            <a:spLocks noGrp="1"/>
          </p:cNvSpPr>
          <p:nvPr>
            <p:ph type="dt" sz="half" idx="10"/>
          </p:nvPr>
        </p:nvSpPr>
        <p:spPr/>
        <p:txBody>
          <a:bodyPr/>
          <a:lstStyle/>
          <a:p>
            <a:fld id="{4E06A055-1D37-492D-86D4-82690E3104EF}" type="datetimeFigureOut">
              <a:rPr kumimoji="1" lang="ja-JP" altLang="en-US" smtClean="0"/>
              <a:pPr/>
              <a:t>2011/2/16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F8CBB8EB-504B-4EA7-8876-75BC3E64A7EC}" type="slidenum">
              <a:rPr kumimoji="1" lang="ja-JP" altLang="en-US" smtClean="0"/>
              <a:pPr/>
              <a:t>&lt;#&gt;</a:t>
            </a:fld>
            <a:endParaRPr kumimoji="1" lang="ja-JP"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smtClean="0"/>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smtClean="0"/>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 4"/>
          <p:cNvSpPr>
            <a:spLocks noGrp="1"/>
          </p:cNvSpPr>
          <p:nvPr>
            <p:ph type="dt" sz="half" idx="10"/>
          </p:nvPr>
        </p:nvSpPr>
        <p:spPr/>
        <p:txBody>
          <a:bodyPr/>
          <a:lstStyle/>
          <a:p>
            <a:fld id="{4E06A055-1D37-492D-86D4-82690E3104EF}" type="datetimeFigureOut">
              <a:rPr kumimoji="1" lang="ja-JP" altLang="en-US" smtClean="0"/>
              <a:pPr/>
              <a:t>2011/2/16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F8CBB8EB-504B-4EA7-8876-75BC3E64A7EC}" type="slidenum">
              <a:rPr kumimoji="1" lang="ja-JP" altLang="en-US" smtClean="0"/>
              <a:pPr/>
              <a:t>&lt;#&gt;</a:t>
            </a:fld>
            <a:endParaRPr kumimoji="1" lang="ja-JP"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smtClean="0"/>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smtClean="0"/>
              <a:t>マスタ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4E06A055-1D37-492D-86D4-82690E3104EF}" type="datetimeFigureOut">
              <a:rPr kumimoji="1" lang="ja-JP" altLang="en-US" smtClean="0"/>
              <a:pPr/>
              <a:t>2011/2/16</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2"/>
                </a:solidFill>
              </a:defRPr>
            </a:lvl1pPr>
          </a:lstStyle>
          <a:p>
            <a:endParaRPr kumimoji="1" lang="ja-JP" altLang="en-US"/>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F8CBB8EB-504B-4EA7-8876-75BC3E64A7EC}"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jice.or.jp/" TargetMode="External"/><Relationship Id="rId2" Type="http://schemas.openxmlformats.org/officeDocument/2006/relationships/hyperlink" Target="http://www.jma.go.jp/jma/index.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34.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35.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79.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81.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9" Type="http://schemas.openxmlformats.org/officeDocument/2006/relationships/image" Target="../media/image16.gi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28596" y="1857364"/>
            <a:ext cx="8286808" cy="1357322"/>
          </a:xfrm>
        </p:spPr>
        <p:txBody>
          <a:bodyPr>
            <a:normAutofit/>
          </a:bodyPr>
          <a:lstStyle/>
          <a:p>
            <a:r>
              <a:rPr lang="ja-JP" altLang="en-US" sz="3600" dirty="0" smtClean="0"/>
              <a:t>内水氾濫時における</a:t>
            </a:r>
            <a:r>
              <a:rPr kumimoji="1" lang="ja-JP" altLang="en-US" sz="3600" dirty="0" smtClean="0"/>
              <a:t>大規模地下空間の</a:t>
            </a:r>
            <a:r>
              <a:rPr kumimoji="1" lang="en-US" altLang="ja-JP" sz="3600" dirty="0" smtClean="0"/>
              <a:t/>
            </a:r>
            <a:br>
              <a:rPr kumimoji="1" lang="en-US" altLang="ja-JP" sz="3600" dirty="0" smtClean="0"/>
            </a:br>
            <a:r>
              <a:rPr kumimoji="1" lang="ja-JP" altLang="en-US" sz="3600" dirty="0" smtClean="0"/>
              <a:t>浸水危険度に関する研究</a:t>
            </a:r>
            <a:endParaRPr kumimoji="1" lang="ja-JP" altLang="en-US" sz="3600" dirty="0"/>
          </a:p>
        </p:txBody>
      </p:sp>
      <p:sp>
        <p:nvSpPr>
          <p:cNvPr id="3" name="サブタイトル 2"/>
          <p:cNvSpPr>
            <a:spLocks noGrp="1"/>
          </p:cNvSpPr>
          <p:nvPr>
            <p:ph type="subTitle" idx="1"/>
          </p:nvPr>
        </p:nvSpPr>
        <p:spPr>
          <a:xfrm>
            <a:off x="3857620" y="4572008"/>
            <a:ext cx="4200532" cy="971560"/>
          </a:xfrm>
        </p:spPr>
        <p:txBody>
          <a:bodyPr>
            <a:normAutofit/>
          </a:bodyPr>
          <a:lstStyle/>
          <a:p>
            <a:r>
              <a:rPr kumimoji="1" lang="ja-JP" altLang="en-US" sz="2400" dirty="0" smtClean="0">
                <a:solidFill>
                  <a:schemeClr val="tx1"/>
                </a:solidFill>
              </a:rPr>
              <a:t>環境防災水工学研究室</a:t>
            </a:r>
            <a:endParaRPr kumimoji="1" lang="en-US" altLang="ja-JP" sz="2400" dirty="0" smtClean="0">
              <a:solidFill>
                <a:schemeClr val="tx1"/>
              </a:solidFill>
            </a:endParaRPr>
          </a:p>
          <a:p>
            <a:r>
              <a:rPr lang="ja-JP" altLang="en-US" sz="2400" dirty="0" smtClean="0">
                <a:solidFill>
                  <a:schemeClr val="tx1"/>
                </a:solidFill>
              </a:rPr>
              <a:t>都</a:t>
            </a:r>
            <a:r>
              <a:rPr lang="en-US" altLang="ja-JP" sz="2400" dirty="0" smtClean="0">
                <a:solidFill>
                  <a:schemeClr val="tx1"/>
                </a:solidFill>
              </a:rPr>
              <a:t>07</a:t>
            </a:r>
            <a:r>
              <a:rPr lang="ja-JP" altLang="en-US" sz="2400" dirty="0" smtClean="0">
                <a:solidFill>
                  <a:schemeClr val="tx1"/>
                </a:solidFill>
              </a:rPr>
              <a:t>－</a:t>
            </a:r>
            <a:r>
              <a:rPr lang="en-US" altLang="ja-JP" sz="2400" dirty="0" smtClean="0">
                <a:solidFill>
                  <a:schemeClr val="tx1"/>
                </a:solidFill>
              </a:rPr>
              <a:t>64</a:t>
            </a:r>
            <a:r>
              <a:rPr lang="ja-JP" altLang="en-US" sz="2400" dirty="0" smtClean="0">
                <a:solidFill>
                  <a:schemeClr val="tx1"/>
                </a:solidFill>
              </a:rPr>
              <a:t>　鈴木　康大</a:t>
            </a:r>
            <a:endParaRPr kumimoji="1" lang="ja-JP" altLang="en-US" sz="2400" dirty="0">
              <a:solidFill>
                <a:schemeClr val="tx1"/>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lang="ja-JP" altLang="en-US" sz="3200" dirty="0" smtClean="0"/>
              <a:t>＊メッシュ図</a:t>
            </a:r>
            <a:endParaRPr kumimoji="1" lang="ja-JP" altLang="en-US" sz="3200" dirty="0"/>
          </a:p>
        </p:txBody>
      </p:sp>
      <p:pic>
        <p:nvPicPr>
          <p:cNvPr id="3074" name="Picture 2"/>
          <p:cNvPicPr>
            <a:picLocks noGrp="1" noChangeAspect="1" noChangeArrowheads="1"/>
          </p:cNvPicPr>
          <p:nvPr>
            <p:ph idx="1"/>
          </p:nvPr>
        </p:nvPicPr>
        <p:blipFill>
          <a:blip r:embed="rId3" cstate="print">
            <a:clrChange>
              <a:clrFrom>
                <a:srgbClr val="FF0000"/>
              </a:clrFrom>
              <a:clrTo>
                <a:srgbClr val="FF0000">
                  <a:alpha val="0"/>
                </a:srgbClr>
              </a:clrTo>
            </a:clrChange>
          </a:blip>
          <a:srcRect/>
          <a:stretch>
            <a:fillRect/>
          </a:stretch>
        </p:blipFill>
        <p:spPr bwMode="auto">
          <a:xfrm>
            <a:off x="285721" y="1571612"/>
            <a:ext cx="4615784" cy="3429024"/>
          </a:xfrm>
          <a:prstGeom prst="rect">
            <a:avLst/>
          </a:prstGeom>
          <a:noFill/>
          <a:ln w="9525">
            <a:noFill/>
            <a:miter lim="800000"/>
            <a:headEnd/>
            <a:tailEnd/>
          </a:ln>
          <a:effectLst/>
        </p:spPr>
      </p:pic>
      <p:sp>
        <p:nvSpPr>
          <p:cNvPr id="6" name="正方形/長方形 5"/>
          <p:cNvSpPr/>
          <p:nvPr/>
        </p:nvSpPr>
        <p:spPr>
          <a:xfrm>
            <a:off x="2428860" y="2500306"/>
            <a:ext cx="1143008" cy="857256"/>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5000628" y="3857628"/>
            <a:ext cx="3857652" cy="2792420"/>
            <a:chOff x="4572000" y="3500438"/>
            <a:chExt cx="4357718" cy="3221048"/>
          </a:xfrm>
        </p:grpSpPr>
        <p:pic>
          <p:nvPicPr>
            <p:cNvPr id="3075" name="Picture 3"/>
            <p:cNvPicPr>
              <a:picLocks noChangeAspect="1" noChangeArrowheads="1"/>
            </p:cNvPicPr>
            <p:nvPr/>
          </p:nvPicPr>
          <p:blipFill>
            <a:blip r:embed="rId4" cstate="print"/>
            <a:srcRect/>
            <a:stretch>
              <a:fillRect/>
            </a:stretch>
          </p:blipFill>
          <p:spPr bwMode="auto">
            <a:xfrm>
              <a:off x="4572000" y="3500438"/>
              <a:ext cx="4348164" cy="3221048"/>
            </a:xfrm>
            <a:prstGeom prst="rect">
              <a:avLst/>
            </a:prstGeom>
            <a:noFill/>
            <a:ln w="9525">
              <a:noFill/>
              <a:miter lim="800000"/>
              <a:headEnd/>
              <a:tailEnd/>
            </a:ln>
            <a:effectLst/>
          </p:spPr>
        </p:pic>
        <p:sp>
          <p:nvSpPr>
            <p:cNvPr id="10" name="四角形吹き出し 9"/>
            <p:cNvSpPr/>
            <p:nvPr/>
          </p:nvSpPr>
          <p:spPr>
            <a:xfrm>
              <a:off x="4572000" y="3500438"/>
              <a:ext cx="4357718" cy="3214710"/>
            </a:xfrm>
            <a:prstGeom prst="wedgeRectCallout">
              <a:avLst>
                <a:gd name="adj1" fmla="val -91686"/>
                <a:gd name="adj2" fmla="val -70283"/>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p:cNvSpPr txBox="1"/>
          <p:nvPr/>
        </p:nvSpPr>
        <p:spPr>
          <a:xfrm>
            <a:off x="1071538" y="6286520"/>
            <a:ext cx="3396449" cy="400110"/>
          </a:xfrm>
          <a:prstGeom prst="rect">
            <a:avLst/>
          </a:prstGeom>
          <a:noFill/>
        </p:spPr>
        <p:txBody>
          <a:bodyPr wrap="square" rtlCol="0">
            <a:spAutoFit/>
          </a:bodyPr>
          <a:lstStyle/>
          <a:p>
            <a:r>
              <a:rPr kumimoji="1" lang="ja-JP" altLang="en-US" sz="2000" dirty="0" smtClean="0"/>
              <a:t>地下街出入口数・・・</a:t>
            </a:r>
            <a:r>
              <a:rPr kumimoji="1" lang="en-US" altLang="ja-JP" sz="2000" b="1" i="1" dirty="0" smtClean="0">
                <a:latin typeface="Times New Roman" pitchFamily="18" charset="0"/>
                <a:cs typeface="Times New Roman" pitchFamily="18" charset="0"/>
              </a:rPr>
              <a:t>129</a:t>
            </a:r>
            <a:r>
              <a:rPr kumimoji="1" lang="ja-JP" altLang="en-US" sz="2000" b="1" i="1" dirty="0" smtClean="0"/>
              <a:t>箇所</a:t>
            </a:r>
            <a:endParaRPr kumimoji="1" lang="ja-JP" altLang="en-US" sz="2000" b="1" i="1" dirty="0"/>
          </a:p>
        </p:txBody>
      </p:sp>
      <p:sp>
        <p:nvSpPr>
          <p:cNvPr id="12" name="正方形/長方形 11"/>
          <p:cNvSpPr/>
          <p:nvPr/>
        </p:nvSpPr>
        <p:spPr>
          <a:xfrm>
            <a:off x="2285984" y="5143512"/>
            <a:ext cx="2016224" cy="1069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spcBef>
                <a:spcPct val="20000"/>
              </a:spcBef>
              <a:buClr>
                <a:schemeClr val="accent1">
                  <a:shade val="75000"/>
                </a:schemeClr>
              </a:buClr>
              <a:buSzPct val="60000"/>
              <a:defRPr/>
            </a:pPr>
            <a:r>
              <a:rPr lang="ja-JP" altLang="en-US" sz="2000" b="1" kern="0" dirty="0" smtClean="0">
                <a:solidFill>
                  <a:schemeClr val="tx2"/>
                </a:solidFill>
              </a:rPr>
              <a:t>格子面積</a:t>
            </a:r>
            <a:endParaRPr lang="en-US" altLang="ja-JP" sz="2000" b="1" kern="0" dirty="0" smtClean="0">
              <a:solidFill>
                <a:schemeClr val="tx2"/>
              </a:solidFill>
            </a:endParaRPr>
          </a:p>
          <a:p>
            <a:pPr marL="342900" lvl="0" indent="-342900">
              <a:spcBef>
                <a:spcPct val="20000"/>
              </a:spcBef>
              <a:buClr>
                <a:schemeClr val="accent1">
                  <a:shade val="75000"/>
                </a:schemeClr>
              </a:buClr>
              <a:buSzPct val="60000"/>
              <a:defRPr/>
            </a:pPr>
            <a:r>
              <a:rPr lang="ja-JP" altLang="en-US" sz="2000" kern="0" dirty="0" smtClean="0">
                <a:solidFill>
                  <a:schemeClr val="tx2"/>
                </a:solidFill>
              </a:rPr>
              <a:t>　最大</a:t>
            </a:r>
            <a:r>
              <a:rPr lang="en-US" altLang="ja-JP" sz="2000" kern="0" dirty="0" smtClean="0">
                <a:solidFill>
                  <a:schemeClr val="tx2"/>
                </a:solidFill>
              </a:rPr>
              <a:t>…</a:t>
            </a:r>
            <a:r>
              <a:rPr lang="en-US" altLang="ja-JP" sz="2000" kern="0" dirty="0" smtClean="0">
                <a:solidFill>
                  <a:schemeClr val="tx1"/>
                </a:solidFill>
                <a:latin typeface="Times New Roman" pitchFamily="18" charset="0"/>
                <a:cs typeface="Times New Roman" pitchFamily="18" charset="0"/>
              </a:rPr>
              <a:t>100</a:t>
            </a:r>
            <a:r>
              <a:rPr lang="ja-JP" altLang="en-US" sz="2000" kern="0" dirty="0" smtClean="0">
                <a:solidFill>
                  <a:schemeClr val="tx1"/>
                </a:solidFill>
                <a:latin typeface="Times New Roman" pitchFamily="18" charset="0"/>
                <a:cs typeface="Times New Roman" pitchFamily="18" charset="0"/>
              </a:rPr>
              <a:t>㎡</a:t>
            </a:r>
            <a:endParaRPr lang="en-US" altLang="ja-JP" sz="2000" kern="0" dirty="0" smtClean="0">
              <a:solidFill>
                <a:schemeClr val="tx1"/>
              </a:solidFill>
              <a:latin typeface="Times New Roman" pitchFamily="18" charset="0"/>
              <a:cs typeface="Times New Roman" pitchFamily="18" charset="0"/>
            </a:endParaRPr>
          </a:p>
          <a:p>
            <a:pPr marL="342900" lvl="0" indent="-342900">
              <a:spcBef>
                <a:spcPct val="20000"/>
              </a:spcBef>
              <a:buClr>
                <a:schemeClr val="accent1">
                  <a:shade val="75000"/>
                </a:schemeClr>
              </a:buClr>
              <a:buSzPct val="60000"/>
              <a:defRPr/>
            </a:pPr>
            <a:r>
              <a:rPr lang="ja-JP" altLang="en-US" sz="2000" kern="0" dirty="0" smtClean="0">
                <a:solidFill>
                  <a:schemeClr val="tx2"/>
                </a:solidFill>
              </a:rPr>
              <a:t>　最小</a:t>
            </a:r>
            <a:r>
              <a:rPr lang="en-US" altLang="ja-JP" sz="2000" kern="0" dirty="0" smtClean="0">
                <a:solidFill>
                  <a:schemeClr val="tx2"/>
                </a:solidFill>
              </a:rPr>
              <a:t>…</a:t>
            </a:r>
            <a:r>
              <a:rPr lang="en-US" altLang="ja-JP" sz="2000" kern="0" dirty="0" smtClean="0">
                <a:solidFill>
                  <a:schemeClr val="tx1"/>
                </a:solidFill>
                <a:latin typeface="Times New Roman" pitchFamily="18" charset="0"/>
                <a:cs typeface="Times New Roman" pitchFamily="18" charset="0"/>
              </a:rPr>
              <a:t>25</a:t>
            </a:r>
            <a:r>
              <a:rPr lang="ja-JP" altLang="en-US" sz="2000" kern="0" dirty="0" smtClean="0">
                <a:solidFill>
                  <a:schemeClr val="tx1"/>
                </a:solidFill>
              </a:rPr>
              <a:t>㎡</a:t>
            </a:r>
            <a:endParaRPr kumimoji="1" lang="ja-JP" altLang="en-US" sz="2000" dirty="0">
              <a:solidFill>
                <a:schemeClr val="tx1"/>
              </a:solidFill>
            </a:endParaRPr>
          </a:p>
        </p:txBody>
      </p:sp>
      <p:pic>
        <p:nvPicPr>
          <p:cNvPr id="1028" name="Picture 4"/>
          <p:cNvPicPr>
            <a:picLocks noChangeAspect="1" noChangeArrowheads="1"/>
          </p:cNvPicPr>
          <p:nvPr/>
        </p:nvPicPr>
        <p:blipFill>
          <a:blip r:embed="rId5" cstate="print"/>
          <a:srcRect t="5023"/>
          <a:stretch>
            <a:fillRect/>
          </a:stretch>
        </p:blipFill>
        <p:spPr bwMode="auto">
          <a:xfrm>
            <a:off x="5072066" y="928670"/>
            <a:ext cx="3786214" cy="2701447"/>
          </a:xfrm>
          <a:prstGeom prst="rect">
            <a:avLst/>
          </a:prstGeom>
          <a:noFill/>
          <a:ln w="9525">
            <a:noFill/>
            <a:miter lim="800000"/>
            <a:headEnd/>
            <a:tailEnd/>
          </a:ln>
          <a:effectLst/>
        </p:spPr>
      </p:pic>
      <p:sp>
        <p:nvSpPr>
          <p:cNvPr id="14" name="テキスト ボックス 13"/>
          <p:cNvSpPr txBox="1"/>
          <p:nvPr/>
        </p:nvSpPr>
        <p:spPr>
          <a:xfrm>
            <a:off x="7929586" y="3571876"/>
            <a:ext cx="1096775" cy="246221"/>
          </a:xfrm>
          <a:prstGeom prst="rect">
            <a:avLst/>
          </a:prstGeom>
          <a:noFill/>
        </p:spPr>
        <p:txBody>
          <a:bodyPr wrap="none" rtlCol="0">
            <a:spAutoFit/>
          </a:bodyPr>
          <a:lstStyle/>
          <a:p>
            <a:r>
              <a:rPr lang="ja-JP" altLang="en-US" sz="1000" dirty="0" smtClean="0"/>
              <a:t>（</a:t>
            </a:r>
            <a:r>
              <a:rPr lang="en-US" altLang="ja-JP" sz="1000" dirty="0" smtClean="0"/>
              <a:t>G</a:t>
            </a:r>
            <a:r>
              <a:rPr kumimoji="1" lang="en-US" altLang="ja-JP" sz="1000" dirty="0" smtClean="0"/>
              <a:t>oogle </a:t>
            </a:r>
            <a:r>
              <a:rPr kumimoji="1" lang="ja-JP" altLang="en-US" sz="1000" dirty="0" smtClean="0"/>
              <a:t>マップ）</a:t>
            </a:r>
            <a:endParaRPr kumimoji="1" lang="ja-JP" altLang="en-US" sz="1000"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868346"/>
          </a:xfrm>
        </p:spPr>
        <p:txBody>
          <a:bodyPr>
            <a:normAutofit/>
          </a:bodyPr>
          <a:lstStyle/>
          <a:p>
            <a:pPr algn="l"/>
            <a:r>
              <a:rPr kumimoji="1" lang="ja-JP" altLang="en-US" sz="3200" dirty="0" smtClean="0">
                <a:effectLst/>
              </a:rPr>
              <a:t>３．対象降雨</a:t>
            </a:r>
            <a:endParaRPr kumimoji="1" lang="ja-JP" altLang="en-US" sz="3200" dirty="0">
              <a:effectLst/>
            </a:endParaRPr>
          </a:p>
        </p:txBody>
      </p:sp>
      <p:sp>
        <p:nvSpPr>
          <p:cNvPr id="9" name="テキスト ボックス 8"/>
          <p:cNvSpPr txBox="1"/>
          <p:nvPr/>
        </p:nvSpPr>
        <p:spPr>
          <a:xfrm>
            <a:off x="6143636" y="1571612"/>
            <a:ext cx="2000264" cy="646331"/>
          </a:xfrm>
          <a:prstGeom prst="rect">
            <a:avLst/>
          </a:prstGeom>
          <a:noFill/>
        </p:spPr>
        <p:txBody>
          <a:bodyPr wrap="square" rtlCol="0">
            <a:spAutoFit/>
          </a:bodyPr>
          <a:lstStyle/>
          <a:p>
            <a:endParaRPr kumimoji="1" lang="en-US" altLang="ja-JP" dirty="0" smtClean="0"/>
          </a:p>
          <a:p>
            <a:endParaRPr kumimoji="1" lang="ja-JP" altLang="en-US" dirty="0"/>
          </a:p>
        </p:txBody>
      </p:sp>
      <p:graphicFrame>
        <p:nvGraphicFramePr>
          <p:cNvPr id="20" name="表 19"/>
          <p:cNvGraphicFramePr>
            <a:graphicFrameLocks noGrp="1"/>
          </p:cNvGraphicFramePr>
          <p:nvPr/>
        </p:nvGraphicFramePr>
        <p:xfrm>
          <a:off x="285720" y="1214422"/>
          <a:ext cx="8643998" cy="2486040"/>
        </p:xfrm>
        <a:graphic>
          <a:graphicData uri="http://schemas.openxmlformats.org/drawingml/2006/table">
            <a:tbl>
              <a:tblPr firstRow="1" bandRow="1">
                <a:tableStyleId>{21E4AEA4-8DFA-4A89-87EB-49C32662AFE0}</a:tableStyleId>
              </a:tblPr>
              <a:tblGrid>
                <a:gridCol w="2233033"/>
                <a:gridCol w="2088966"/>
                <a:gridCol w="2016933"/>
                <a:gridCol w="2305066"/>
              </a:tblGrid>
              <a:tr h="414340">
                <a:tc>
                  <a:txBody>
                    <a:bodyPr/>
                    <a:lstStyle/>
                    <a:p>
                      <a:endParaRPr kumimoji="1" lang="ja-JP" altLang="en-US" dirty="0"/>
                    </a:p>
                  </a:txBody>
                  <a:tcPr/>
                </a:tc>
                <a:tc>
                  <a:txBody>
                    <a:bodyPr/>
                    <a:lstStyle/>
                    <a:p>
                      <a:pPr algn="ctr"/>
                      <a:r>
                        <a:rPr kumimoji="1" lang="ja-JP" altLang="en-US" dirty="0" smtClean="0"/>
                        <a:t>岡崎豪雨</a:t>
                      </a:r>
                      <a:r>
                        <a:rPr kumimoji="1" lang="ja-JP" altLang="en-US" sz="1200" dirty="0" smtClean="0">
                          <a:latin typeface="Times New Roman" pitchFamily="18" charset="0"/>
                          <a:cs typeface="Times New Roman" pitchFamily="18" charset="0"/>
                        </a:rPr>
                        <a:t>（</a:t>
                      </a:r>
                      <a:r>
                        <a:rPr kumimoji="1" lang="en-US" altLang="ja-JP" sz="1200" dirty="0" smtClean="0">
                          <a:latin typeface="Times New Roman" pitchFamily="18" charset="0"/>
                          <a:cs typeface="Times New Roman" pitchFamily="18" charset="0"/>
                        </a:rPr>
                        <a:t>2008/8/29</a:t>
                      </a:r>
                      <a:r>
                        <a:rPr kumimoji="1" lang="ja-JP" altLang="en-US" sz="1200" dirty="0" smtClean="0">
                          <a:latin typeface="Times New Roman" pitchFamily="18" charset="0"/>
                          <a:cs typeface="Times New Roman" pitchFamily="18" charset="0"/>
                        </a:rPr>
                        <a:t>）</a:t>
                      </a:r>
                      <a:endParaRPr kumimoji="1" lang="ja-JP" altLang="en-US" dirty="0">
                        <a:latin typeface="Times New Roman" pitchFamily="18" charset="0"/>
                        <a:cs typeface="Times New Roman" pitchFamily="18" charset="0"/>
                      </a:endParaRPr>
                    </a:p>
                  </a:txBody>
                  <a:tcPr/>
                </a:tc>
                <a:tc>
                  <a:txBody>
                    <a:bodyPr/>
                    <a:lstStyle/>
                    <a:p>
                      <a:pPr algn="ctr"/>
                      <a:r>
                        <a:rPr kumimoji="1" lang="ja-JP" altLang="en-US" dirty="0" smtClean="0"/>
                        <a:t>豊中豪雨</a:t>
                      </a:r>
                      <a:r>
                        <a:rPr kumimoji="1" lang="ja-JP" altLang="en-US" sz="1200" dirty="0" smtClean="0">
                          <a:latin typeface="Times New Roman" pitchFamily="18" charset="0"/>
                          <a:cs typeface="Times New Roman" pitchFamily="18" charset="0"/>
                        </a:rPr>
                        <a:t>（</a:t>
                      </a:r>
                      <a:r>
                        <a:rPr kumimoji="1" lang="en-US" altLang="ja-JP" sz="1200" dirty="0" smtClean="0">
                          <a:latin typeface="Times New Roman" pitchFamily="18" charset="0"/>
                          <a:cs typeface="Times New Roman" pitchFamily="18" charset="0"/>
                        </a:rPr>
                        <a:t>2006/8/22</a:t>
                      </a:r>
                      <a:r>
                        <a:rPr kumimoji="1" lang="ja-JP" altLang="en-US" sz="1200" dirty="0" smtClean="0">
                          <a:latin typeface="Times New Roman" pitchFamily="18" charset="0"/>
                          <a:cs typeface="Times New Roman" pitchFamily="18" charset="0"/>
                        </a:rPr>
                        <a:t>）</a:t>
                      </a:r>
                      <a:endParaRPr kumimoji="1" lang="ja-JP" altLang="en-US" dirty="0">
                        <a:latin typeface="Times New Roman" pitchFamily="18" charset="0"/>
                        <a:cs typeface="Times New Roman" pitchFamily="18" charset="0"/>
                      </a:endParaRPr>
                    </a:p>
                  </a:txBody>
                  <a:tcPr/>
                </a:tc>
                <a:tc>
                  <a:txBody>
                    <a:bodyPr/>
                    <a:lstStyle/>
                    <a:p>
                      <a:pPr algn="ctr"/>
                      <a:r>
                        <a:rPr kumimoji="1" lang="ja-JP" altLang="en-US" dirty="0" smtClean="0"/>
                        <a:t>福井豪雨</a:t>
                      </a:r>
                      <a:r>
                        <a:rPr kumimoji="1" lang="ja-JP" altLang="en-US" sz="1200" dirty="0" smtClean="0">
                          <a:latin typeface="Times New Roman" pitchFamily="18" charset="0"/>
                          <a:cs typeface="Times New Roman" pitchFamily="18" charset="0"/>
                        </a:rPr>
                        <a:t>（</a:t>
                      </a:r>
                      <a:r>
                        <a:rPr kumimoji="1" lang="en-US" altLang="ja-JP" sz="1200" dirty="0" smtClean="0">
                          <a:latin typeface="Times New Roman" pitchFamily="18" charset="0"/>
                          <a:cs typeface="Times New Roman" pitchFamily="18" charset="0"/>
                        </a:rPr>
                        <a:t>2004/7/18</a:t>
                      </a:r>
                      <a:r>
                        <a:rPr kumimoji="1" lang="ja-JP" altLang="en-US" sz="1200" dirty="0" smtClean="0">
                          <a:latin typeface="Times New Roman" pitchFamily="18" charset="0"/>
                          <a:cs typeface="Times New Roman" pitchFamily="18" charset="0"/>
                        </a:rPr>
                        <a:t>）</a:t>
                      </a:r>
                      <a:endParaRPr kumimoji="1" lang="ja-JP" altLang="en-US" dirty="0">
                        <a:latin typeface="Times New Roman" pitchFamily="18" charset="0"/>
                        <a:cs typeface="Times New Roman" pitchFamily="18" charset="0"/>
                      </a:endParaRPr>
                    </a:p>
                  </a:txBody>
                  <a:tcPr/>
                </a:tc>
              </a:tr>
              <a:tr h="414340">
                <a:tc>
                  <a:txBody>
                    <a:bodyPr/>
                    <a:lstStyle/>
                    <a:p>
                      <a:r>
                        <a:rPr kumimoji="1" lang="ja-JP" altLang="en-US" b="1" dirty="0" smtClean="0"/>
                        <a:t>降雨観測地</a:t>
                      </a:r>
                      <a:endParaRPr kumimoji="1" lang="ja-JP" altLang="en-US" b="1" dirty="0"/>
                    </a:p>
                  </a:txBody>
                  <a:tcPr/>
                </a:tc>
                <a:tc>
                  <a:txBody>
                    <a:bodyPr/>
                    <a:lstStyle/>
                    <a:p>
                      <a:r>
                        <a:rPr kumimoji="1" lang="ja-JP" altLang="en-US" dirty="0" smtClean="0"/>
                        <a:t>愛知県岡崎市</a:t>
                      </a:r>
                      <a:endParaRPr kumimoji="1" lang="ja-JP" altLang="en-US" dirty="0"/>
                    </a:p>
                  </a:txBody>
                  <a:tcPr/>
                </a:tc>
                <a:tc>
                  <a:txBody>
                    <a:bodyPr/>
                    <a:lstStyle/>
                    <a:p>
                      <a:r>
                        <a:rPr kumimoji="1" lang="ja-JP" altLang="en-US" dirty="0" smtClean="0"/>
                        <a:t>大阪府豊中市</a:t>
                      </a:r>
                      <a:endParaRPr kumimoji="1" lang="ja-JP" altLang="en-US" dirty="0"/>
                    </a:p>
                  </a:txBody>
                  <a:tcPr/>
                </a:tc>
                <a:tc>
                  <a:txBody>
                    <a:bodyPr/>
                    <a:lstStyle/>
                    <a:p>
                      <a:r>
                        <a:rPr kumimoji="1" lang="ja-JP" altLang="en-US" dirty="0" smtClean="0"/>
                        <a:t>福井県福井市美山町</a:t>
                      </a:r>
                      <a:endParaRPr kumimoji="1" lang="ja-JP" altLang="en-US" dirty="0"/>
                    </a:p>
                  </a:txBody>
                  <a:tcPr/>
                </a:tc>
              </a:tr>
              <a:tr h="414340">
                <a:tc>
                  <a:txBody>
                    <a:bodyPr/>
                    <a:lstStyle/>
                    <a:p>
                      <a:r>
                        <a:rPr kumimoji="1" lang="ja-JP" altLang="en-US" b="1" dirty="0" smtClean="0"/>
                        <a:t>降雨時間</a:t>
                      </a:r>
                      <a:endParaRPr kumimoji="1" lang="ja-JP" altLang="en-US" b="1" dirty="0"/>
                    </a:p>
                  </a:txBody>
                  <a:tcPr/>
                </a:tc>
                <a:tc>
                  <a:txBody>
                    <a:bodyPr/>
                    <a:lstStyle/>
                    <a:p>
                      <a:r>
                        <a:rPr kumimoji="1" lang="ja-JP" altLang="en-US" dirty="0" smtClean="0"/>
                        <a:t>約</a:t>
                      </a:r>
                      <a:r>
                        <a:rPr kumimoji="1" lang="en-US" altLang="ja-JP" dirty="0" smtClean="0">
                          <a:latin typeface="Times New Roman" pitchFamily="18" charset="0"/>
                          <a:cs typeface="Times New Roman" pitchFamily="18" charset="0"/>
                        </a:rPr>
                        <a:t>3</a:t>
                      </a:r>
                      <a:r>
                        <a:rPr kumimoji="1" lang="ja-JP" altLang="en-US" dirty="0" smtClean="0"/>
                        <a:t>時間</a:t>
                      </a:r>
                      <a:endParaRPr kumimoji="1" lang="ja-JP" altLang="en-US" dirty="0"/>
                    </a:p>
                  </a:txBody>
                  <a:tcPr/>
                </a:tc>
                <a:tc>
                  <a:txBody>
                    <a:bodyPr/>
                    <a:lstStyle/>
                    <a:p>
                      <a:r>
                        <a:rPr kumimoji="1" lang="ja-JP" altLang="en-US" dirty="0" smtClean="0"/>
                        <a:t>約</a:t>
                      </a:r>
                      <a:r>
                        <a:rPr kumimoji="1" lang="en-US" altLang="ja-JP" dirty="0" smtClean="0">
                          <a:latin typeface="Times New Roman" pitchFamily="18" charset="0"/>
                          <a:cs typeface="Times New Roman" pitchFamily="18" charset="0"/>
                        </a:rPr>
                        <a:t>1</a:t>
                      </a:r>
                      <a:r>
                        <a:rPr kumimoji="1" lang="ja-JP" altLang="en-US" dirty="0" smtClean="0"/>
                        <a:t>時間</a:t>
                      </a:r>
                      <a:endParaRPr kumimoji="1" lang="ja-JP" altLang="en-US" dirty="0"/>
                    </a:p>
                  </a:txBody>
                  <a:tcPr/>
                </a:tc>
                <a:tc>
                  <a:txBody>
                    <a:bodyPr/>
                    <a:lstStyle/>
                    <a:p>
                      <a:r>
                        <a:rPr kumimoji="1" lang="ja-JP" altLang="en-US" dirty="0" smtClean="0"/>
                        <a:t>約</a:t>
                      </a:r>
                      <a:r>
                        <a:rPr kumimoji="1" lang="en-US" altLang="ja-JP" dirty="0" smtClean="0">
                          <a:latin typeface="Times New Roman" pitchFamily="18" charset="0"/>
                          <a:cs typeface="Times New Roman" pitchFamily="18" charset="0"/>
                        </a:rPr>
                        <a:t>5</a:t>
                      </a:r>
                      <a:r>
                        <a:rPr kumimoji="1" lang="ja-JP" altLang="en-US" dirty="0" smtClean="0"/>
                        <a:t>時間</a:t>
                      </a:r>
                      <a:endParaRPr kumimoji="1" lang="ja-JP" altLang="en-US" dirty="0"/>
                    </a:p>
                  </a:txBody>
                  <a:tcPr/>
                </a:tc>
              </a:tr>
              <a:tr h="414340">
                <a:tc>
                  <a:txBody>
                    <a:bodyPr/>
                    <a:lstStyle/>
                    <a:p>
                      <a:r>
                        <a:rPr kumimoji="1" lang="ja-JP" altLang="en-US" b="1" dirty="0" smtClean="0"/>
                        <a:t>解析時間</a:t>
                      </a:r>
                      <a:endParaRPr kumimoji="1" lang="ja-JP" altLang="en-US" b="1" dirty="0"/>
                    </a:p>
                  </a:txBody>
                  <a:tcPr/>
                </a:tc>
                <a:tc>
                  <a:txBody>
                    <a:bodyPr/>
                    <a:lstStyle/>
                    <a:p>
                      <a:r>
                        <a:rPr kumimoji="1" lang="en-US" altLang="ja-JP" dirty="0" smtClean="0">
                          <a:latin typeface="Times New Roman" pitchFamily="18" charset="0"/>
                          <a:cs typeface="Times New Roman" pitchFamily="18" charset="0"/>
                        </a:rPr>
                        <a:t>7.5</a:t>
                      </a:r>
                      <a:r>
                        <a:rPr kumimoji="1" lang="ja-JP" altLang="en-US" dirty="0" smtClean="0"/>
                        <a:t>時間</a:t>
                      </a:r>
                      <a:endParaRPr kumimoji="1" lang="ja-JP" altLang="en-US" dirty="0"/>
                    </a:p>
                  </a:txBody>
                  <a:tcPr/>
                </a:tc>
                <a:tc>
                  <a:txBody>
                    <a:bodyPr/>
                    <a:lstStyle/>
                    <a:p>
                      <a:r>
                        <a:rPr kumimoji="1" lang="en-US" altLang="ja-JP" dirty="0" smtClean="0">
                          <a:latin typeface="Times New Roman" pitchFamily="18" charset="0"/>
                          <a:cs typeface="Times New Roman" pitchFamily="18" charset="0"/>
                        </a:rPr>
                        <a:t>6</a:t>
                      </a:r>
                      <a:r>
                        <a:rPr kumimoji="1" lang="ja-JP" altLang="en-US" dirty="0" smtClean="0"/>
                        <a:t>時間</a:t>
                      </a:r>
                      <a:endParaRPr kumimoji="1" lang="ja-JP" altLang="en-US" dirty="0"/>
                    </a:p>
                  </a:txBody>
                  <a:tcPr/>
                </a:tc>
                <a:tc>
                  <a:txBody>
                    <a:bodyPr/>
                    <a:lstStyle/>
                    <a:p>
                      <a:r>
                        <a:rPr kumimoji="1" lang="en-US" altLang="ja-JP" dirty="0" smtClean="0">
                          <a:latin typeface="Times New Roman" pitchFamily="18" charset="0"/>
                          <a:cs typeface="Times New Roman" pitchFamily="18" charset="0"/>
                        </a:rPr>
                        <a:t>10</a:t>
                      </a:r>
                      <a:r>
                        <a:rPr kumimoji="1" lang="ja-JP" altLang="en-US" dirty="0" smtClean="0"/>
                        <a:t>時間</a:t>
                      </a:r>
                      <a:endParaRPr kumimoji="1" lang="ja-JP" altLang="en-US" dirty="0"/>
                    </a:p>
                  </a:txBody>
                  <a:tcPr/>
                </a:tc>
              </a:tr>
              <a:tr h="414340">
                <a:tc>
                  <a:txBody>
                    <a:bodyPr/>
                    <a:lstStyle/>
                    <a:p>
                      <a:r>
                        <a:rPr kumimoji="1" lang="ja-JP" altLang="en-US" b="1" dirty="0" smtClean="0"/>
                        <a:t>最大一時間降水量</a:t>
                      </a:r>
                      <a:endParaRPr kumimoji="1" lang="ja-JP" altLang="en-US" b="1" dirty="0"/>
                    </a:p>
                  </a:txBody>
                  <a:tcPr/>
                </a:tc>
                <a:tc>
                  <a:txBody>
                    <a:bodyPr/>
                    <a:lstStyle/>
                    <a:p>
                      <a:r>
                        <a:rPr kumimoji="1" lang="en-US" altLang="ja-JP" dirty="0" smtClean="0">
                          <a:latin typeface="Times New Roman" pitchFamily="18" charset="0"/>
                          <a:cs typeface="Times New Roman" pitchFamily="18" charset="0"/>
                        </a:rPr>
                        <a:t>146.5mm</a:t>
                      </a:r>
                      <a:endParaRPr kumimoji="1" lang="ja-JP" altLang="en-US" dirty="0">
                        <a:latin typeface="Times New Roman" pitchFamily="18" charset="0"/>
                        <a:cs typeface="Times New Roman" pitchFamily="18" charset="0"/>
                      </a:endParaRPr>
                    </a:p>
                  </a:txBody>
                  <a:tcPr/>
                </a:tc>
                <a:tc>
                  <a:txBody>
                    <a:bodyPr/>
                    <a:lstStyle/>
                    <a:p>
                      <a:r>
                        <a:rPr kumimoji="1" lang="en-US" altLang="ja-JP" dirty="0" smtClean="0">
                          <a:latin typeface="Times New Roman" pitchFamily="18" charset="0"/>
                          <a:cs typeface="Times New Roman" pitchFamily="18" charset="0"/>
                        </a:rPr>
                        <a:t>110mm</a:t>
                      </a:r>
                      <a:endParaRPr kumimoji="1" lang="ja-JP" altLang="en-US" dirty="0">
                        <a:latin typeface="Times New Roman" pitchFamily="18" charset="0"/>
                        <a:cs typeface="Times New Roman" pitchFamily="18" charset="0"/>
                      </a:endParaRPr>
                    </a:p>
                  </a:txBody>
                  <a:tcPr/>
                </a:tc>
                <a:tc>
                  <a:txBody>
                    <a:bodyPr/>
                    <a:lstStyle/>
                    <a:p>
                      <a:r>
                        <a:rPr kumimoji="1" lang="en-US" altLang="ja-JP" dirty="0" smtClean="0">
                          <a:latin typeface="Times New Roman" pitchFamily="18" charset="0"/>
                          <a:cs typeface="Times New Roman" pitchFamily="18" charset="0"/>
                        </a:rPr>
                        <a:t>96mm</a:t>
                      </a:r>
                      <a:endParaRPr kumimoji="1" lang="ja-JP" altLang="en-US" dirty="0">
                        <a:latin typeface="Times New Roman" pitchFamily="18" charset="0"/>
                        <a:cs typeface="Times New Roman" pitchFamily="18" charset="0"/>
                      </a:endParaRPr>
                    </a:p>
                  </a:txBody>
                  <a:tcPr/>
                </a:tc>
              </a:tr>
              <a:tr h="414340">
                <a:tc>
                  <a:txBody>
                    <a:bodyPr/>
                    <a:lstStyle/>
                    <a:p>
                      <a:r>
                        <a:rPr kumimoji="1" lang="ja-JP" altLang="en-US" b="1" dirty="0" smtClean="0"/>
                        <a:t>総降水量</a:t>
                      </a:r>
                      <a:endParaRPr kumimoji="1" lang="ja-JP" altLang="en-US" b="1" dirty="0"/>
                    </a:p>
                  </a:txBody>
                  <a:tcPr/>
                </a:tc>
                <a:tc>
                  <a:txBody>
                    <a:bodyPr/>
                    <a:lstStyle/>
                    <a:p>
                      <a:r>
                        <a:rPr kumimoji="1" lang="en-US" altLang="ja-JP" dirty="0" smtClean="0">
                          <a:latin typeface="Times New Roman" pitchFamily="18" charset="0"/>
                          <a:cs typeface="Times New Roman" pitchFamily="18" charset="0"/>
                        </a:rPr>
                        <a:t>242mm</a:t>
                      </a:r>
                      <a:endParaRPr kumimoji="1" lang="ja-JP" altLang="en-US" dirty="0">
                        <a:latin typeface="Times New Roman" pitchFamily="18" charset="0"/>
                        <a:cs typeface="Times New Roman" pitchFamily="18" charset="0"/>
                      </a:endParaRPr>
                    </a:p>
                  </a:txBody>
                  <a:tcPr/>
                </a:tc>
                <a:tc>
                  <a:txBody>
                    <a:bodyPr/>
                    <a:lstStyle/>
                    <a:p>
                      <a:r>
                        <a:rPr kumimoji="1" lang="en-US" altLang="ja-JP" dirty="0" smtClean="0">
                          <a:latin typeface="Times New Roman" pitchFamily="18" charset="0"/>
                          <a:cs typeface="Times New Roman" pitchFamily="18" charset="0"/>
                        </a:rPr>
                        <a:t>116mm</a:t>
                      </a:r>
                      <a:endParaRPr kumimoji="1" lang="ja-JP" altLang="en-US" dirty="0">
                        <a:latin typeface="Times New Roman" pitchFamily="18" charset="0"/>
                        <a:cs typeface="Times New Roman" pitchFamily="18" charset="0"/>
                      </a:endParaRPr>
                    </a:p>
                  </a:txBody>
                  <a:tcPr/>
                </a:tc>
                <a:tc>
                  <a:txBody>
                    <a:bodyPr/>
                    <a:lstStyle/>
                    <a:p>
                      <a:r>
                        <a:rPr kumimoji="1" lang="en-US" altLang="ja-JP" dirty="0" smtClean="0">
                          <a:latin typeface="Times New Roman" pitchFamily="18" charset="0"/>
                          <a:cs typeface="Times New Roman" pitchFamily="18" charset="0"/>
                        </a:rPr>
                        <a:t>239.5mm</a:t>
                      </a:r>
                      <a:endParaRPr kumimoji="1" lang="ja-JP" altLang="en-US" dirty="0">
                        <a:latin typeface="Times New Roman" pitchFamily="18" charset="0"/>
                        <a:cs typeface="Times New Roman" pitchFamily="18" charset="0"/>
                      </a:endParaRPr>
                    </a:p>
                  </a:txBody>
                  <a:tcPr/>
                </a:tc>
              </a:tr>
            </a:tbl>
          </a:graphicData>
        </a:graphic>
      </p:graphicFrame>
      <p:graphicFrame>
        <p:nvGraphicFramePr>
          <p:cNvPr id="25" name="グラフ 24"/>
          <p:cNvGraphicFramePr/>
          <p:nvPr/>
        </p:nvGraphicFramePr>
        <p:xfrm>
          <a:off x="5580112" y="3857628"/>
          <a:ext cx="3278169" cy="27146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グラフ 7"/>
          <p:cNvGraphicFramePr/>
          <p:nvPr/>
        </p:nvGraphicFramePr>
        <p:xfrm>
          <a:off x="3275856" y="3861048"/>
          <a:ext cx="1872208" cy="26432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グラフ 9"/>
          <p:cNvGraphicFramePr/>
          <p:nvPr/>
        </p:nvGraphicFramePr>
        <p:xfrm>
          <a:off x="467544" y="3861048"/>
          <a:ext cx="2357422" cy="267176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正方形/長方形 98"/>
          <p:cNvSpPr/>
          <p:nvPr/>
        </p:nvSpPr>
        <p:spPr>
          <a:xfrm>
            <a:off x="5868144" y="764704"/>
            <a:ext cx="3096344" cy="1440160"/>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81096" y="1647818"/>
            <a:ext cx="2071702" cy="400110"/>
          </a:xfrm>
          <a:prstGeom prst="rect">
            <a:avLst/>
          </a:prstGeom>
          <a:noFill/>
        </p:spPr>
        <p:txBody>
          <a:bodyPr wrap="square" rtlCol="0">
            <a:spAutoFit/>
          </a:bodyPr>
          <a:lstStyle/>
          <a:p>
            <a:r>
              <a:rPr kumimoji="1" lang="ja-JP" altLang="en-US" sz="2000" b="1" dirty="0" smtClean="0"/>
              <a:t>岡崎豪雨（２：３０）</a:t>
            </a:r>
            <a:endParaRPr kumimoji="1" lang="ja-JP" altLang="en-US" sz="2000" b="1" dirty="0"/>
          </a:p>
        </p:txBody>
      </p:sp>
      <p:pic>
        <p:nvPicPr>
          <p:cNvPr id="7" name="Picture 2"/>
          <p:cNvPicPr>
            <a:picLocks noChangeAspect="1" noChangeArrowheads="1"/>
          </p:cNvPicPr>
          <p:nvPr/>
        </p:nvPicPr>
        <p:blipFill>
          <a:blip r:embed="rId3" cstate="print">
            <a:clrChange>
              <a:clrFrom>
                <a:srgbClr val="FFFFFF"/>
              </a:clrFrom>
              <a:clrTo>
                <a:srgbClr val="FFFFFF">
                  <a:alpha val="0"/>
                </a:srgbClr>
              </a:clrTo>
            </a:clrChange>
          </a:blip>
          <a:srcRect t="36909"/>
          <a:stretch>
            <a:fillRect/>
          </a:stretch>
        </p:blipFill>
        <p:spPr bwMode="auto">
          <a:xfrm>
            <a:off x="6072198" y="901244"/>
            <a:ext cx="1308114" cy="1272733"/>
          </a:xfrm>
          <a:prstGeom prst="rect">
            <a:avLst/>
          </a:prstGeom>
          <a:noFill/>
          <a:ln w="9525">
            <a:noFill/>
            <a:miter lim="800000"/>
            <a:headEnd/>
            <a:tailEnd/>
          </a:ln>
          <a:effectLst/>
        </p:spPr>
      </p:pic>
      <p:sp>
        <p:nvSpPr>
          <p:cNvPr id="9" name="テキスト ボックス 8"/>
          <p:cNvSpPr txBox="1"/>
          <p:nvPr/>
        </p:nvSpPr>
        <p:spPr>
          <a:xfrm>
            <a:off x="3357366" y="1928050"/>
            <a:ext cx="2357454" cy="400110"/>
          </a:xfrm>
          <a:prstGeom prst="rect">
            <a:avLst/>
          </a:prstGeom>
          <a:noFill/>
        </p:spPr>
        <p:txBody>
          <a:bodyPr wrap="square" rtlCol="0">
            <a:spAutoFit/>
          </a:bodyPr>
          <a:lstStyle/>
          <a:p>
            <a:r>
              <a:rPr kumimoji="1" lang="ja-JP" altLang="en-US" sz="2000" b="1" dirty="0" smtClean="0"/>
              <a:t>豊中豪雨（１：４０）</a:t>
            </a:r>
            <a:endParaRPr kumimoji="1" lang="ja-JP" altLang="en-US" sz="2000" b="1" dirty="0"/>
          </a:p>
        </p:txBody>
      </p:sp>
      <p:sp>
        <p:nvSpPr>
          <p:cNvPr id="11" name="テキスト ボックス 10"/>
          <p:cNvSpPr txBox="1"/>
          <p:nvPr/>
        </p:nvSpPr>
        <p:spPr>
          <a:xfrm>
            <a:off x="6214886" y="2225677"/>
            <a:ext cx="2500330" cy="400110"/>
          </a:xfrm>
          <a:prstGeom prst="rect">
            <a:avLst/>
          </a:prstGeom>
          <a:noFill/>
        </p:spPr>
        <p:txBody>
          <a:bodyPr wrap="square" rtlCol="0">
            <a:spAutoFit/>
          </a:bodyPr>
          <a:lstStyle/>
          <a:p>
            <a:r>
              <a:rPr kumimoji="1" lang="ja-JP" altLang="en-US" sz="2000" b="1" dirty="0" smtClean="0"/>
              <a:t>福井豪雨（４：１０）</a:t>
            </a:r>
            <a:endParaRPr kumimoji="1" lang="ja-JP" altLang="en-US" sz="2000" b="1" dirty="0"/>
          </a:p>
        </p:txBody>
      </p:sp>
      <p:pic>
        <p:nvPicPr>
          <p:cNvPr id="2050" name="Picture 2"/>
          <p:cNvPicPr>
            <a:picLocks noChangeAspect="1" noChangeArrowheads="1"/>
          </p:cNvPicPr>
          <p:nvPr/>
        </p:nvPicPr>
        <p:blipFill>
          <a:blip r:embed="rId4" cstate="print"/>
          <a:srcRect/>
          <a:stretch>
            <a:fillRect/>
          </a:stretch>
        </p:blipFill>
        <p:spPr bwMode="auto">
          <a:xfrm>
            <a:off x="285720" y="2092936"/>
            <a:ext cx="2808000" cy="3371577"/>
          </a:xfrm>
          <a:prstGeom prst="rect">
            <a:avLst/>
          </a:prstGeom>
          <a:noFill/>
          <a:ln w="9525">
            <a:noFill/>
            <a:miter lim="800000"/>
            <a:headEnd/>
            <a:tailEnd/>
          </a:ln>
        </p:spPr>
      </p:pic>
      <p:grpSp>
        <p:nvGrpSpPr>
          <p:cNvPr id="63" name="グループ化 62"/>
          <p:cNvGrpSpPr/>
          <p:nvPr/>
        </p:nvGrpSpPr>
        <p:grpSpPr>
          <a:xfrm>
            <a:off x="357158" y="3007986"/>
            <a:ext cx="2544472" cy="2013912"/>
            <a:chOff x="357158" y="2700972"/>
            <a:chExt cx="2544472" cy="2013912"/>
          </a:xfrm>
        </p:grpSpPr>
        <p:sp>
          <p:nvSpPr>
            <p:cNvPr id="14" name="フローチャート : 結合子 13"/>
            <p:cNvSpPr/>
            <p:nvPr/>
          </p:nvSpPr>
          <p:spPr>
            <a:xfrm>
              <a:off x="1714480" y="306178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 結合子 15"/>
            <p:cNvSpPr/>
            <p:nvPr/>
          </p:nvSpPr>
          <p:spPr>
            <a:xfrm>
              <a:off x="1737224" y="314594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 結合子 16"/>
            <p:cNvSpPr/>
            <p:nvPr/>
          </p:nvSpPr>
          <p:spPr>
            <a:xfrm>
              <a:off x="1764520" y="298217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ローチャート : 結合子 17"/>
            <p:cNvSpPr/>
            <p:nvPr/>
          </p:nvSpPr>
          <p:spPr>
            <a:xfrm>
              <a:off x="1839584" y="302766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 結合子 18"/>
            <p:cNvSpPr/>
            <p:nvPr/>
          </p:nvSpPr>
          <p:spPr>
            <a:xfrm>
              <a:off x="1860056" y="310230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 結合子 19"/>
            <p:cNvSpPr/>
            <p:nvPr/>
          </p:nvSpPr>
          <p:spPr>
            <a:xfrm>
              <a:off x="2129460" y="272144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 結合子 20"/>
            <p:cNvSpPr/>
            <p:nvPr/>
          </p:nvSpPr>
          <p:spPr>
            <a:xfrm>
              <a:off x="2214546" y="270097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 結合子 21"/>
            <p:cNvSpPr/>
            <p:nvPr/>
          </p:nvSpPr>
          <p:spPr>
            <a:xfrm>
              <a:off x="2190876" y="287114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 結合子 22"/>
            <p:cNvSpPr/>
            <p:nvPr/>
          </p:nvSpPr>
          <p:spPr>
            <a:xfrm>
              <a:off x="2187250" y="3030866"/>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 結合子 23"/>
            <p:cNvSpPr/>
            <p:nvPr/>
          </p:nvSpPr>
          <p:spPr>
            <a:xfrm>
              <a:off x="2279160" y="299354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 結合子 24"/>
            <p:cNvSpPr/>
            <p:nvPr/>
          </p:nvSpPr>
          <p:spPr>
            <a:xfrm>
              <a:off x="2200898" y="315277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ローチャート : 結合子 25"/>
            <p:cNvSpPr/>
            <p:nvPr/>
          </p:nvSpPr>
          <p:spPr>
            <a:xfrm>
              <a:off x="2299632" y="318689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ローチャート : 結合子 26"/>
            <p:cNvSpPr/>
            <p:nvPr/>
          </p:nvSpPr>
          <p:spPr>
            <a:xfrm>
              <a:off x="2214546" y="342580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ローチャート : 結合子 27"/>
            <p:cNvSpPr/>
            <p:nvPr/>
          </p:nvSpPr>
          <p:spPr>
            <a:xfrm>
              <a:off x="2306456" y="337803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ローチャート : 結合子 28"/>
            <p:cNvSpPr/>
            <p:nvPr/>
          </p:nvSpPr>
          <p:spPr>
            <a:xfrm>
              <a:off x="2360620" y="3422176"/>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ローチャート : 結合子 29"/>
            <p:cNvSpPr/>
            <p:nvPr/>
          </p:nvSpPr>
          <p:spPr>
            <a:xfrm>
              <a:off x="2680492" y="3429000"/>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ローチャート : 結合子 30"/>
            <p:cNvSpPr/>
            <p:nvPr/>
          </p:nvSpPr>
          <p:spPr>
            <a:xfrm>
              <a:off x="2779226" y="3429000"/>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ローチャート : 結合子 31"/>
            <p:cNvSpPr/>
            <p:nvPr/>
          </p:nvSpPr>
          <p:spPr>
            <a:xfrm>
              <a:off x="2694140" y="353455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ローチャート : 結合子 32"/>
            <p:cNvSpPr/>
            <p:nvPr/>
          </p:nvSpPr>
          <p:spPr>
            <a:xfrm>
              <a:off x="2772402" y="3520910"/>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 結合子 33"/>
            <p:cNvSpPr/>
            <p:nvPr/>
          </p:nvSpPr>
          <p:spPr>
            <a:xfrm>
              <a:off x="2830192" y="355140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ローチャート : 結合子 34"/>
            <p:cNvSpPr/>
            <p:nvPr/>
          </p:nvSpPr>
          <p:spPr>
            <a:xfrm>
              <a:off x="2663646" y="360919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ローチャート : 結合子 35"/>
            <p:cNvSpPr/>
            <p:nvPr/>
          </p:nvSpPr>
          <p:spPr>
            <a:xfrm>
              <a:off x="2779226" y="364331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フローチャート : 結合子 36"/>
            <p:cNvSpPr/>
            <p:nvPr/>
          </p:nvSpPr>
          <p:spPr>
            <a:xfrm>
              <a:off x="2449332" y="356505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 結合子 37"/>
            <p:cNvSpPr/>
            <p:nvPr/>
          </p:nvSpPr>
          <p:spPr>
            <a:xfrm>
              <a:off x="2238216" y="370110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ローチャート : 結合子 38"/>
            <p:cNvSpPr/>
            <p:nvPr/>
          </p:nvSpPr>
          <p:spPr>
            <a:xfrm>
              <a:off x="2112614" y="380666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ローチャート : 結合子 39"/>
            <p:cNvSpPr/>
            <p:nvPr/>
          </p:nvSpPr>
          <p:spPr>
            <a:xfrm>
              <a:off x="2173602" y="374204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 結合子 40"/>
            <p:cNvSpPr/>
            <p:nvPr/>
          </p:nvSpPr>
          <p:spPr>
            <a:xfrm>
              <a:off x="1986584" y="3878100"/>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ローチャート : 結合子 41"/>
            <p:cNvSpPr/>
            <p:nvPr/>
          </p:nvSpPr>
          <p:spPr>
            <a:xfrm>
              <a:off x="2251864" y="3925440"/>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 結合子 42"/>
            <p:cNvSpPr/>
            <p:nvPr/>
          </p:nvSpPr>
          <p:spPr>
            <a:xfrm>
              <a:off x="2170404" y="400732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 結合子 43"/>
            <p:cNvSpPr/>
            <p:nvPr/>
          </p:nvSpPr>
          <p:spPr>
            <a:xfrm>
              <a:off x="2007056" y="406511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ローチャート : 結合子 44"/>
            <p:cNvSpPr/>
            <p:nvPr/>
          </p:nvSpPr>
          <p:spPr>
            <a:xfrm>
              <a:off x="2044374" y="4228466"/>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ローチャート : 結合子 45"/>
            <p:cNvSpPr/>
            <p:nvPr/>
          </p:nvSpPr>
          <p:spPr>
            <a:xfrm>
              <a:off x="2041176" y="429990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ローチャート : 結合子 46"/>
            <p:cNvSpPr/>
            <p:nvPr/>
          </p:nvSpPr>
          <p:spPr>
            <a:xfrm>
              <a:off x="2112614" y="426578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ローチャート : 結合子 47"/>
            <p:cNvSpPr/>
            <p:nvPr/>
          </p:nvSpPr>
          <p:spPr>
            <a:xfrm>
              <a:off x="1309522" y="379983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ローチャート : 結合子 48"/>
            <p:cNvSpPr/>
            <p:nvPr/>
          </p:nvSpPr>
          <p:spPr>
            <a:xfrm>
              <a:off x="1357290" y="385762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ローチャート : 結合子 49"/>
            <p:cNvSpPr/>
            <p:nvPr/>
          </p:nvSpPr>
          <p:spPr>
            <a:xfrm>
              <a:off x="1500166" y="403782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ローチャート : 結合子 50"/>
            <p:cNvSpPr/>
            <p:nvPr/>
          </p:nvSpPr>
          <p:spPr>
            <a:xfrm>
              <a:off x="1493342" y="415020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ローチャート : 結合子 51"/>
            <p:cNvSpPr/>
            <p:nvPr/>
          </p:nvSpPr>
          <p:spPr>
            <a:xfrm>
              <a:off x="1306324" y="442913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ローチャート : 結合子 52"/>
            <p:cNvSpPr/>
            <p:nvPr/>
          </p:nvSpPr>
          <p:spPr>
            <a:xfrm>
              <a:off x="357158" y="4643446"/>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 結合子 55"/>
            <p:cNvSpPr/>
            <p:nvPr/>
          </p:nvSpPr>
          <p:spPr>
            <a:xfrm>
              <a:off x="2214546" y="4476900"/>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 結合子 56"/>
            <p:cNvSpPr/>
            <p:nvPr/>
          </p:nvSpPr>
          <p:spPr>
            <a:xfrm>
              <a:off x="2336950" y="448692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 結合子 57"/>
            <p:cNvSpPr/>
            <p:nvPr/>
          </p:nvSpPr>
          <p:spPr>
            <a:xfrm>
              <a:off x="2371070" y="4493746"/>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ローチャート : 結合子 58"/>
            <p:cNvSpPr/>
            <p:nvPr/>
          </p:nvSpPr>
          <p:spPr>
            <a:xfrm>
              <a:off x="2357422" y="457200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ローチャート : 結合子 59"/>
            <p:cNvSpPr/>
            <p:nvPr/>
          </p:nvSpPr>
          <p:spPr>
            <a:xfrm>
              <a:off x="2428860" y="458153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ローチャート : 結合子 61"/>
            <p:cNvSpPr/>
            <p:nvPr/>
          </p:nvSpPr>
          <p:spPr>
            <a:xfrm>
              <a:off x="2758754" y="337803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51" name="Picture 3"/>
          <p:cNvPicPr>
            <a:picLocks noChangeAspect="1" noChangeArrowheads="1"/>
          </p:cNvPicPr>
          <p:nvPr/>
        </p:nvPicPr>
        <p:blipFill>
          <a:blip r:embed="rId5" cstate="print"/>
          <a:srcRect/>
          <a:stretch>
            <a:fillRect/>
          </a:stretch>
        </p:blipFill>
        <p:spPr bwMode="auto">
          <a:xfrm>
            <a:off x="3257309" y="2366391"/>
            <a:ext cx="2695575" cy="3286125"/>
          </a:xfrm>
          <a:prstGeom prst="rect">
            <a:avLst/>
          </a:prstGeom>
          <a:noFill/>
          <a:ln w="9525">
            <a:noFill/>
            <a:miter lim="800000"/>
            <a:headEnd/>
            <a:tailEnd/>
          </a:ln>
        </p:spPr>
      </p:pic>
      <p:grpSp>
        <p:nvGrpSpPr>
          <p:cNvPr id="64" name="グループ化 63"/>
          <p:cNvGrpSpPr/>
          <p:nvPr/>
        </p:nvGrpSpPr>
        <p:grpSpPr>
          <a:xfrm>
            <a:off x="4630445" y="3284672"/>
            <a:ext cx="1072064" cy="1939298"/>
            <a:chOff x="1688778" y="2713672"/>
            <a:chExt cx="1084795" cy="1939298"/>
          </a:xfrm>
        </p:grpSpPr>
        <p:sp>
          <p:nvSpPr>
            <p:cNvPr id="65" name="フローチャート : 結合子 64"/>
            <p:cNvSpPr/>
            <p:nvPr/>
          </p:nvSpPr>
          <p:spPr>
            <a:xfrm>
              <a:off x="1688778" y="306178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ローチャート : 結合子 65"/>
            <p:cNvSpPr/>
            <p:nvPr/>
          </p:nvSpPr>
          <p:spPr>
            <a:xfrm>
              <a:off x="1711521" y="315229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フローチャート : 結合子 66"/>
            <p:cNvSpPr/>
            <p:nvPr/>
          </p:nvSpPr>
          <p:spPr>
            <a:xfrm>
              <a:off x="1751670" y="297582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ローチャート : 結合子 67"/>
            <p:cNvSpPr/>
            <p:nvPr/>
          </p:nvSpPr>
          <p:spPr>
            <a:xfrm>
              <a:off x="1820309" y="303401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ローチャート : 結合子 69"/>
            <p:cNvSpPr/>
            <p:nvPr/>
          </p:nvSpPr>
          <p:spPr>
            <a:xfrm>
              <a:off x="2090906" y="273414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ローチャート : 結合子 70"/>
            <p:cNvSpPr/>
            <p:nvPr/>
          </p:nvSpPr>
          <p:spPr>
            <a:xfrm>
              <a:off x="2182416" y="271367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フローチャート : 結合子 72"/>
            <p:cNvSpPr/>
            <p:nvPr/>
          </p:nvSpPr>
          <p:spPr>
            <a:xfrm>
              <a:off x="2142270" y="3049916"/>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フローチャート : 結合子 73"/>
            <p:cNvSpPr/>
            <p:nvPr/>
          </p:nvSpPr>
          <p:spPr>
            <a:xfrm>
              <a:off x="2234180" y="300624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フローチャート : 結合子 74"/>
            <p:cNvSpPr/>
            <p:nvPr/>
          </p:nvSpPr>
          <p:spPr>
            <a:xfrm>
              <a:off x="2175195" y="315277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フローチャート : 結合子 75"/>
            <p:cNvSpPr/>
            <p:nvPr/>
          </p:nvSpPr>
          <p:spPr>
            <a:xfrm>
              <a:off x="2267502" y="319324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フローチャート : 結合子 78"/>
            <p:cNvSpPr/>
            <p:nvPr/>
          </p:nvSpPr>
          <p:spPr>
            <a:xfrm>
              <a:off x="2328491" y="3415826"/>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フローチャート : 結合子 79"/>
            <p:cNvSpPr/>
            <p:nvPr/>
          </p:nvSpPr>
          <p:spPr>
            <a:xfrm>
              <a:off x="2635512" y="3441700"/>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フローチャート : 結合子 85"/>
            <p:cNvSpPr/>
            <p:nvPr/>
          </p:nvSpPr>
          <p:spPr>
            <a:xfrm>
              <a:off x="2702135" y="362426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フローチャート : 結合子 86"/>
            <p:cNvSpPr/>
            <p:nvPr/>
          </p:nvSpPr>
          <p:spPr>
            <a:xfrm>
              <a:off x="2423628" y="356505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フローチャート : 結合子 92"/>
            <p:cNvSpPr/>
            <p:nvPr/>
          </p:nvSpPr>
          <p:spPr>
            <a:xfrm>
              <a:off x="2170404" y="400732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ローチャート : 結合子 95"/>
            <p:cNvSpPr/>
            <p:nvPr/>
          </p:nvSpPr>
          <p:spPr>
            <a:xfrm>
              <a:off x="2021912" y="428720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ローチャート : 結合子 96"/>
            <p:cNvSpPr/>
            <p:nvPr/>
          </p:nvSpPr>
          <p:spPr>
            <a:xfrm>
              <a:off x="2093349" y="425308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フローチャート : 結合子 107"/>
            <p:cNvSpPr/>
            <p:nvPr/>
          </p:nvSpPr>
          <p:spPr>
            <a:xfrm>
              <a:off x="2428860" y="458153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52" name="Picture 4"/>
          <p:cNvPicPr>
            <a:picLocks noChangeAspect="1" noChangeArrowheads="1"/>
          </p:cNvPicPr>
          <p:nvPr/>
        </p:nvPicPr>
        <p:blipFill>
          <a:blip r:embed="rId6" cstate="print"/>
          <a:srcRect/>
          <a:stretch>
            <a:fillRect/>
          </a:stretch>
        </p:blipFill>
        <p:spPr bwMode="auto">
          <a:xfrm>
            <a:off x="6131761" y="2677867"/>
            <a:ext cx="2705100" cy="3257550"/>
          </a:xfrm>
          <a:prstGeom prst="rect">
            <a:avLst/>
          </a:prstGeom>
          <a:noFill/>
          <a:ln w="9525">
            <a:noFill/>
            <a:miter lim="800000"/>
            <a:headEnd/>
            <a:tailEnd/>
          </a:ln>
        </p:spPr>
      </p:pic>
      <p:grpSp>
        <p:nvGrpSpPr>
          <p:cNvPr id="134" name="グループ化 133"/>
          <p:cNvGrpSpPr/>
          <p:nvPr/>
        </p:nvGrpSpPr>
        <p:grpSpPr>
          <a:xfrm>
            <a:off x="7505913" y="3551953"/>
            <a:ext cx="1072064" cy="1900028"/>
            <a:chOff x="7517788" y="3160078"/>
            <a:chExt cx="1072064" cy="1900028"/>
          </a:xfrm>
        </p:grpSpPr>
        <p:grpSp>
          <p:nvGrpSpPr>
            <p:cNvPr id="110" name="グループ化 109"/>
            <p:cNvGrpSpPr/>
            <p:nvPr/>
          </p:nvGrpSpPr>
          <p:grpSpPr>
            <a:xfrm>
              <a:off x="7517788" y="3160078"/>
              <a:ext cx="1072064" cy="1900028"/>
              <a:chOff x="1688778" y="2713672"/>
              <a:chExt cx="1084795" cy="1900028"/>
            </a:xfrm>
          </p:grpSpPr>
          <p:sp>
            <p:nvSpPr>
              <p:cNvPr id="111" name="フローチャート : 結合子 110"/>
              <p:cNvSpPr/>
              <p:nvPr/>
            </p:nvSpPr>
            <p:spPr>
              <a:xfrm>
                <a:off x="1688778" y="306178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ローチャート : 結合子 111"/>
              <p:cNvSpPr/>
              <p:nvPr/>
            </p:nvSpPr>
            <p:spPr>
              <a:xfrm>
                <a:off x="1711521" y="315229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ローチャート : 結合子 112"/>
              <p:cNvSpPr/>
              <p:nvPr/>
            </p:nvSpPr>
            <p:spPr>
              <a:xfrm>
                <a:off x="1751670" y="297582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ローチャート : 結合子 113"/>
              <p:cNvSpPr/>
              <p:nvPr/>
            </p:nvSpPr>
            <p:spPr>
              <a:xfrm>
                <a:off x="1820309" y="303401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ローチャート : 結合子 114"/>
              <p:cNvSpPr/>
              <p:nvPr/>
            </p:nvSpPr>
            <p:spPr>
              <a:xfrm>
                <a:off x="2090906" y="273414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ローチャート : 結合子 115"/>
              <p:cNvSpPr/>
              <p:nvPr/>
            </p:nvSpPr>
            <p:spPr>
              <a:xfrm>
                <a:off x="2182416" y="271367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フローチャート : 結合子 116"/>
              <p:cNvSpPr/>
              <p:nvPr/>
            </p:nvSpPr>
            <p:spPr>
              <a:xfrm>
                <a:off x="2142270" y="3049916"/>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フローチャート : 結合子 117"/>
              <p:cNvSpPr/>
              <p:nvPr/>
            </p:nvSpPr>
            <p:spPr>
              <a:xfrm>
                <a:off x="2234180" y="300624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フローチャート : 結合子 118"/>
              <p:cNvSpPr/>
              <p:nvPr/>
            </p:nvSpPr>
            <p:spPr>
              <a:xfrm>
                <a:off x="2175195" y="315277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フローチャート : 結合子 119"/>
              <p:cNvSpPr/>
              <p:nvPr/>
            </p:nvSpPr>
            <p:spPr>
              <a:xfrm>
                <a:off x="2267502" y="319324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ローチャート : 結合子 120"/>
              <p:cNvSpPr/>
              <p:nvPr/>
            </p:nvSpPr>
            <p:spPr>
              <a:xfrm>
                <a:off x="2328491" y="3415826"/>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ローチャート : 結合子 121"/>
              <p:cNvSpPr/>
              <p:nvPr/>
            </p:nvSpPr>
            <p:spPr>
              <a:xfrm>
                <a:off x="2635512" y="3441700"/>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ローチャート : 結合子 122"/>
              <p:cNvSpPr/>
              <p:nvPr/>
            </p:nvSpPr>
            <p:spPr>
              <a:xfrm>
                <a:off x="2702135" y="3624264"/>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ローチャート : 結合子 123"/>
              <p:cNvSpPr/>
              <p:nvPr/>
            </p:nvSpPr>
            <p:spPr>
              <a:xfrm>
                <a:off x="2423628" y="356505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ローチャート : 結合子 124"/>
              <p:cNvSpPr/>
              <p:nvPr/>
            </p:nvSpPr>
            <p:spPr>
              <a:xfrm>
                <a:off x="2164728" y="3990498"/>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ローチャート : 結合子 127"/>
              <p:cNvSpPr/>
              <p:nvPr/>
            </p:nvSpPr>
            <p:spPr>
              <a:xfrm>
                <a:off x="2428861" y="4542262"/>
                <a:ext cx="71438"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0" name="フローチャート : 結合子 129"/>
            <p:cNvSpPr/>
            <p:nvPr/>
          </p:nvSpPr>
          <p:spPr>
            <a:xfrm>
              <a:off x="7664782" y="3566266"/>
              <a:ext cx="70600" cy="71438"/>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53" name="オブジェクト 1"/>
          <p:cNvPicPr>
            <a:picLocks noChangeAspect="1" noChangeArrowheads="1"/>
          </p:cNvPicPr>
          <p:nvPr/>
        </p:nvPicPr>
        <p:blipFill>
          <a:blip r:embed="rId7" cstate="print"/>
          <a:srcRect t="-4697" r="-7237" b="-1761"/>
          <a:stretch>
            <a:fillRect/>
          </a:stretch>
        </p:blipFill>
        <p:spPr bwMode="auto">
          <a:xfrm>
            <a:off x="7358082" y="1500174"/>
            <a:ext cx="1439863" cy="450850"/>
          </a:xfrm>
          <a:prstGeom prst="rect">
            <a:avLst/>
          </a:prstGeom>
          <a:noFill/>
          <a:ln w="9525">
            <a:noFill/>
            <a:miter lim="800000"/>
            <a:headEnd/>
            <a:tailEnd/>
          </a:ln>
        </p:spPr>
      </p:pic>
      <p:sp>
        <p:nvSpPr>
          <p:cNvPr id="139" name="上矢印吹き出し 138"/>
          <p:cNvSpPr/>
          <p:nvPr/>
        </p:nvSpPr>
        <p:spPr>
          <a:xfrm>
            <a:off x="964475" y="5536515"/>
            <a:ext cx="1357322" cy="785818"/>
          </a:xfrm>
          <a:prstGeom prst="upArrowCallout">
            <a:avLst>
              <a:gd name="adj1" fmla="val 25000"/>
              <a:gd name="adj2" fmla="val 30195"/>
              <a:gd name="adj3" fmla="val 25000"/>
              <a:gd name="adj4" fmla="val 6195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i="1" dirty="0" smtClean="0">
                <a:solidFill>
                  <a:srgbClr val="FF0000"/>
                </a:solidFill>
              </a:rPr>
              <a:t>４５箇所</a:t>
            </a:r>
            <a:endParaRPr lang="ja-JP" altLang="en-US" b="1" dirty="0"/>
          </a:p>
        </p:txBody>
      </p:sp>
      <p:sp>
        <p:nvSpPr>
          <p:cNvPr id="140" name="上矢印吹き出し 139"/>
          <p:cNvSpPr/>
          <p:nvPr/>
        </p:nvSpPr>
        <p:spPr>
          <a:xfrm>
            <a:off x="3905308" y="5762704"/>
            <a:ext cx="1357322" cy="785818"/>
          </a:xfrm>
          <a:prstGeom prst="upArrowCallout">
            <a:avLst>
              <a:gd name="adj1" fmla="val 25000"/>
              <a:gd name="adj2" fmla="val 30195"/>
              <a:gd name="adj3" fmla="val 25000"/>
              <a:gd name="adj4" fmla="val 6195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i="1" dirty="0" smtClean="0">
                <a:solidFill>
                  <a:srgbClr val="FF0000"/>
                </a:solidFill>
              </a:rPr>
              <a:t>１８箇所</a:t>
            </a:r>
            <a:endParaRPr lang="ja-JP" altLang="en-US" b="1" dirty="0"/>
          </a:p>
        </p:txBody>
      </p:sp>
      <p:sp>
        <p:nvSpPr>
          <p:cNvPr id="141" name="上矢印吹き出し 140"/>
          <p:cNvSpPr/>
          <p:nvPr/>
        </p:nvSpPr>
        <p:spPr>
          <a:xfrm>
            <a:off x="6846141" y="6012455"/>
            <a:ext cx="1357322" cy="785818"/>
          </a:xfrm>
          <a:prstGeom prst="upArrowCallout">
            <a:avLst>
              <a:gd name="adj1" fmla="val 25000"/>
              <a:gd name="adj2" fmla="val 30195"/>
              <a:gd name="adj3" fmla="val 25000"/>
              <a:gd name="adj4" fmla="val 6195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i="1" dirty="0" smtClean="0">
                <a:solidFill>
                  <a:srgbClr val="FF0000"/>
                </a:solidFill>
              </a:rPr>
              <a:t>１７箇所</a:t>
            </a:r>
            <a:endParaRPr lang="ja-JP" altLang="en-US" b="1" dirty="0"/>
          </a:p>
        </p:txBody>
      </p:sp>
      <p:sp>
        <p:nvSpPr>
          <p:cNvPr id="142" name="タイトル 3"/>
          <p:cNvSpPr>
            <a:spLocks noGrp="1"/>
          </p:cNvSpPr>
          <p:nvPr>
            <p:ph type="title"/>
          </p:nvPr>
        </p:nvSpPr>
        <p:spPr>
          <a:xfrm>
            <a:off x="428596" y="285728"/>
            <a:ext cx="5686436" cy="868346"/>
          </a:xfrm>
        </p:spPr>
        <p:txBody>
          <a:bodyPr>
            <a:normAutofit/>
          </a:bodyPr>
          <a:lstStyle/>
          <a:p>
            <a:pPr algn="l"/>
            <a:r>
              <a:rPr lang="ja-JP" altLang="en-US" sz="3600" dirty="0" smtClean="0">
                <a:latin typeface="+mj-ea"/>
              </a:rPr>
              <a:t>・解析結果</a:t>
            </a:r>
            <a:endParaRPr lang="ja-JP" altLang="en-US" sz="3600" dirty="0">
              <a:latin typeface="+mj-ea"/>
            </a:endParaRPr>
          </a:p>
        </p:txBody>
      </p:sp>
      <p:sp>
        <p:nvSpPr>
          <p:cNvPr id="143" name="タイトル 3"/>
          <p:cNvSpPr txBox="1">
            <a:spLocks/>
          </p:cNvSpPr>
          <p:nvPr/>
        </p:nvSpPr>
        <p:spPr>
          <a:xfrm>
            <a:off x="500034" y="928670"/>
            <a:ext cx="5614998" cy="796908"/>
          </a:xfrm>
          <a:prstGeom prst="rect">
            <a:avLst/>
          </a:prstGeom>
        </p:spPr>
        <p:txBody>
          <a:bodyPr vert="horz"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3200" kern="0" dirty="0" smtClean="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ea"/>
                <a:ea typeface="+mj-ea"/>
                <a:cs typeface="+mj-cs"/>
              </a:rPr>
              <a:t>＊</a:t>
            </a:r>
            <a:r>
              <a:rPr kumimoji="1" lang="ja-JP" altLang="en-US" sz="3200" b="0" i="0" u="none" strike="noStrike" kern="0" cap="none" spc="0" normalizeH="0" baseline="0" noProof="0" dirty="0" smtClean="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ea"/>
                <a:ea typeface="+mj-ea"/>
                <a:cs typeface="+mj-cs"/>
              </a:rPr>
              <a:t>梅田の浸水状況と流入箇所</a:t>
            </a:r>
            <a:endParaRPr kumimoji="1" lang="ja-JP" altLang="en-US" sz="3200" b="0" i="0" u="none" strike="noStrike" kern="0" cap="none" spc="0" normalizeH="0" baseline="0" noProof="0" dirty="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ea"/>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blinds(vertical)">
                                      <p:cBhvr>
                                        <p:cTn id="7" dur="1000"/>
                                        <p:tgtEl>
                                          <p:spTgt spid="2053"/>
                                        </p:tgtEl>
                                      </p:cBhvr>
                                    </p:animEffect>
                                  </p:childTnLst>
                                </p:cTn>
                              </p:par>
                              <p:par>
                                <p:cTn id="8" presetID="3" presetClass="entr" presetSubtype="1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blinds(horizontal)">
                                      <p:cBhvr>
                                        <p:cTn id="10" dur="1000"/>
                                        <p:tgtEl>
                                          <p:spTgt spid="63"/>
                                        </p:tgtEl>
                                      </p:cBhvr>
                                    </p:animEffect>
                                  </p:childTnLst>
                                </p:cTn>
                              </p:par>
                              <p:par>
                                <p:cTn id="11" presetID="3" presetClass="entr" presetSubtype="1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linds(horizontal)">
                                      <p:cBhvr>
                                        <p:cTn id="13" dur="1000"/>
                                        <p:tgtEl>
                                          <p:spTgt spid="64"/>
                                        </p:tgtEl>
                                      </p:cBhvr>
                                    </p:animEffect>
                                  </p:childTnLst>
                                </p:cTn>
                              </p:par>
                              <p:par>
                                <p:cTn id="14" presetID="3" presetClass="entr" presetSubtype="10" fill="hold" nodeType="with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blinds(horizontal)">
                                      <p:cBhvr>
                                        <p:cTn id="16" dur="1000"/>
                                        <p:tgtEl>
                                          <p:spTgt spid="134"/>
                                        </p:tgtEl>
                                      </p:cBhvr>
                                    </p:animEffect>
                                  </p:childTnLst>
                                </p:cTn>
                              </p:par>
                            </p:childTnLst>
                          </p:cTn>
                        </p:par>
                      </p:childTnLst>
                    </p:cTn>
                  </p:par>
                  <p:par>
                    <p:cTn id="17" fill="hold">
                      <p:stCondLst>
                        <p:cond delay="indefinite"/>
                      </p:stCondLst>
                      <p:childTnLst>
                        <p:par>
                          <p:cTn id="18" fill="hold">
                            <p:stCondLst>
                              <p:cond delay="0"/>
                            </p:stCondLst>
                            <p:childTnLst>
                              <p:par>
                                <p:cTn id="19" presetID="7" presetClass="entr" presetSubtype="4" fill="hold" grpId="0" nodeType="clickEffect">
                                  <p:stCondLst>
                                    <p:cond delay="0"/>
                                  </p:stCondLst>
                                  <p:childTnLst>
                                    <p:set>
                                      <p:cBhvr>
                                        <p:cTn id="20" dur="1" fill="hold">
                                          <p:stCondLst>
                                            <p:cond delay="0"/>
                                          </p:stCondLst>
                                        </p:cTn>
                                        <p:tgtEl>
                                          <p:spTgt spid="139"/>
                                        </p:tgtEl>
                                        <p:attrNameLst>
                                          <p:attrName>style.visibility</p:attrName>
                                        </p:attrNameLst>
                                      </p:cBhvr>
                                      <p:to>
                                        <p:strVal val="visible"/>
                                      </p:to>
                                    </p:set>
                                    <p:anim calcmode="lin" valueType="num">
                                      <p:cBhvr additive="base">
                                        <p:cTn id="21" dur="500" fill="hold"/>
                                        <p:tgtEl>
                                          <p:spTgt spid="139"/>
                                        </p:tgtEl>
                                        <p:attrNameLst>
                                          <p:attrName>ppt_x</p:attrName>
                                        </p:attrNameLst>
                                      </p:cBhvr>
                                      <p:tavLst>
                                        <p:tav tm="0">
                                          <p:val>
                                            <p:strVal val="#ppt_x"/>
                                          </p:val>
                                        </p:tav>
                                        <p:tav tm="100000">
                                          <p:val>
                                            <p:strVal val="#ppt_x"/>
                                          </p:val>
                                        </p:tav>
                                      </p:tavLst>
                                    </p:anim>
                                    <p:anim calcmode="lin" valueType="num">
                                      <p:cBhvr additive="base">
                                        <p:cTn id="22"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7" presetClass="entr" presetSubtype="4" fill="hold" grpId="0" nodeType="clickEffect">
                                  <p:stCondLst>
                                    <p:cond delay="0"/>
                                  </p:stCondLst>
                                  <p:childTnLst>
                                    <p:set>
                                      <p:cBhvr>
                                        <p:cTn id="26" dur="1" fill="hold">
                                          <p:stCondLst>
                                            <p:cond delay="0"/>
                                          </p:stCondLst>
                                        </p:cTn>
                                        <p:tgtEl>
                                          <p:spTgt spid="140"/>
                                        </p:tgtEl>
                                        <p:attrNameLst>
                                          <p:attrName>style.visibility</p:attrName>
                                        </p:attrNameLst>
                                      </p:cBhvr>
                                      <p:to>
                                        <p:strVal val="visible"/>
                                      </p:to>
                                    </p:set>
                                    <p:anim calcmode="lin" valueType="num">
                                      <p:cBhvr additive="base">
                                        <p:cTn id="27" dur="500" fill="hold"/>
                                        <p:tgtEl>
                                          <p:spTgt spid="140"/>
                                        </p:tgtEl>
                                        <p:attrNameLst>
                                          <p:attrName>ppt_x</p:attrName>
                                        </p:attrNameLst>
                                      </p:cBhvr>
                                      <p:tavLst>
                                        <p:tav tm="0">
                                          <p:val>
                                            <p:strVal val="#ppt_x"/>
                                          </p:val>
                                        </p:tav>
                                        <p:tav tm="100000">
                                          <p:val>
                                            <p:strVal val="#ppt_x"/>
                                          </p:val>
                                        </p:tav>
                                      </p:tavLst>
                                    </p:anim>
                                    <p:anim calcmode="lin" valueType="num">
                                      <p:cBhvr additive="base">
                                        <p:cTn id="28"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7" presetClass="entr" presetSubtype="4" fill="hold" grpId="0" nodeType="clickEffect">
                                  <p:stCondLst>
                                    <p:cond delay="0"/>
                                  </p:stCondLst>
                                  <p:childTnLst>
                                    <p:set>
                                      <p:cBhvr>
                                        <p:cTn id="32" dur="1" fill="hold">
                                          <p:stCondLst>
                                            <p:cond delay="0"/>
                                          </p:stCondLst>
                                        </p:cTn>
                                        <p:tgtEl>
                                          <p:spTgt spid="141"/>
                                        </p:tgtEl>
                                        <p:attrNameLst>
                                          <p:attrName>style.visibility</p:attrName>
                                        </p:attrNameLst>
                                      </p:cBhvr>
                                      <p:to>
                                        <p:strVal val="visible"/>
                                      </p:to>
                                    </p:set>
                                    <p:anim calcmode="lin" valueType="num">
                                      <p:cBhvr additive="base">
                                        <p:cTn id="33" dur="500" fill="hold"/>
                                        <p:tgtEl>
                                          <p:spTgt spid="141"/>
                                        </p:tgtEl>
                                        <p:attrNameLst>
                                          <p:attrName>ppt_x</p:attrName>
                                        </p:attrNameLst>
                                      </p:cBhvr>
                                      <p:tavLst>
                                        <p:tav tm="0">
                                          <p:val>
                                            <p:strVal val="#ppt_x"/>
                                          </p:val>
                                        </p:tav>
                                        <p:tav tm="100000">
                                          <p:val>
                                            <p:strVal val="#ppt_x"/>
                                          </p:val>
                                        </p:tav>
                                      </p:tavLst>
                                    </p:anim>
                                    <p:anim calcmode="lin" valueType="num">
                                      <p:cBhvr additive="base">
                                        <p:cTn id="34"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0" grpId="0" animBg="1"/>
      <p:bldP spid="1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円/楕円 21"/>
          <p:cNvSpPr/>
          <p:nvPr/>
        </p:nvSpPr>
        <p:spPr>
          <a:xfrm>
            <a:off x="6572264" y="3857628"/>
            <a:ext cx="1214446" cy="50006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3535678" y="3857628"/>
            <a:ext cx="1252345" cy="50006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642910" y="3857628"/>
            <a:ext cx="1214446" cy="50006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500034" y="500042"/>
            <a:ext cx="6000792" cy="868346"/>
          </a:xfrm>
        </p:spPr>
        <p:txBody>
          <a:bodyPr>
            <a:normAutofit/>
          </a:bodyPr>
          <a:lstStyle/>
          <a:p>
            <a:pPr algn="l"/>
            <a:r>
              <a:rPr lang="ja-JP" altLang="en-US" sz="3200" dirty="0" smtClean="0">
                <a:effectLst/>
              </a:rPr>
              <a:t>＊</a:t>
            </a:r>
            <a:r>
              <a:rPr kumimoji="1" lang="ja-JP" altLang="en-US" sz="3200" dirty="0" smtClean="0">
                <a:effectLst/>
              </a:rPr>
              <a:t>流入量</a:t>
            </a:r>
            <a:endParaRPr kumimoji="1" lang="ja-JP" altLang="en-US" sz="3200" dirty="0">
              <a:effectLst/>
            </a:endParaRPr>
          </a:p>
        </p:txBody>
      </p:sp>
      <p:pic>
        <p:nvPicPr>
          <p:cNvPr id="4" name="Picture 3"/>
          <p:cNvPicPr>
            <a:picLocks noGrp="1" noChangeArrowheads="1"/>
          </p:cNvPicPr>
          <p:nvPr>
            <p:ph idx="1"/>
          </p:nvPr>
        </p:nvPicPr>
        <p:blipFill>
          <a:blip r:embed="rId3" cstate="print"/>
          <a:srcRect/>
          <a:stretch>
            <a:fillRect/>
          </a:stretch>
        </p:blipFill>
        <p:spPr bwMode="auto">
          <a:xfrm>
            <a:off x="285720" y="4437112"/>
            <a:ext cx="2736000" cy="2117865"/>
          </a:xfrm>
          <a:prstGeom prst="rect">
            <a:avLst/>
          </a:prstGeom>
          <a:noFill/>
          <a:ln w="9525">
            <a:noFill/>
            <a:miter lim="800000"/>
            <a:headEnd/>
            <a:tailEnd/>
          </a:ln>
          <a:effectLst/>
        </p:spPr>
      </p:pic>
      <p:pic>
        <p:nvPicPr>
          <p:cNvPr id="5" name="Picture 2"/>
          <p:cNvPicPr>
            <a:picLocks noChangeAspect="1" noChangeArrowheads="1"/>
          </p:cNvPicPr>
          <p:nvPr/>
        </p:nvPicPr>
        <p:blipFill>
          <a:blip r:embed="rId4" cstate="print"/>
          <a:srcRect/>
          <a:stretch>
            <a:fillRect/>
          </a:stretch>
        </p:blipFill>
        <p:spPr bwMode="auto">
          <a:xfrm>
            <a:off x="3166990" y="4429132"/>
            <a:ext cx="2724903" cy="2125291"/>
          </a:xfrm>
          <a:prstGeom prst="rect">
            <a:avLst/>
          </a:prstGeom>
          <a:noFill/>
          <a:ln w="9525">
            <a:noFill/>
            <a:miter lim="800000"/>
            <a:headEnd/>
            <a:tailEnd/>
          </a:ln>
          <a:effectLst/>
        </p:spPr>
      </p:pic>
      <p:pic>
        <p:nvPicPr>
          <p:cNvPr id="6" name="Picture 2"/>
          <p:cNvPicPr>
            <a:picLocks noChangeArrowheads="1"/>
          </p:cNvPicPr>
          <p:nvPr/>
        </p:nvPicPr>
        <p:blipFill>
          <a:blip r:embed="rId5" cstate="print"/>
          <a:srcRect/>
          <a:stretch>
            <a:fillRect/>
          </a:stretch>
        </p:blipFill>
        <p:spPr bwMode="auto">
          <a:xfrm>
            <a:off x="6072198" y="4429133"/>
            <a:ext cx="2736000" cy="2110958"/>
          </a:xfrm>
          <a:prstGeom prst="rect">
            <a:avLst/>
          </a:prstGeom>
          <a:noFill/>
          <a:ln w="9525">
            <a:noFill/>
            <a:miter lim="800000"/>
            <a:headEnd/>
            <a:tailEnd/>
          </a:ln>
          <a:effectLst/>
        </p:spPr>
      </p:pic>
      <p:grpSp>
        <p:nvGrpSpPr>
          <p:cNvPr id="3" name="グループ化 4"/>
          <p:cNvGrpSpPr/>
          <p:nvPr/>
        </p:nvGrpSpPr>
        <p:grpSpPr>
          <a:xfrm>
            <a:off x="5429256" y="857232"/>
            <a:ext cx="2991846" cy="2785512"/>
            <a:chOff x="1512359" y="888779"/>
            <a:chExt cx="2550770" cy="2214563"/>
          </a:xfrm>
        </p:grpSpPr>
        <p:sp>
          <p:nvSpPr>
            <p:cNvPr id="8" name="テキスト ボックス 23"/>
            <p:cNvSpPr txBox="1"/>
            <p:nvPr/>
          </p:nvSpPr>
          <p:spPr>
            <a:xfrm>
              <a:off x="2000232" y="2857496"/>
              <a:ext cx="1428760" cy="2308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dirty="0" smtClean="0">
                  <a:latin typeface="+mj-ea"/>
                  <a:ea typeface="+mj-ea"/>
                </a:rPr>
                <a:t>図</a:t>
              </a:r>
              <a:r>
                <a:rPr lang="en-US" altLang="ja-JP" sz="900" dirty="0" smtClean="0">
                  <a:latin typeface="+mj-ea"/>
                  <a:ea typeface="+mj-ea"/>
                </a:rPr>
                <a:t>-</a:t>
              </a:r>
              <a:r>
                <a:rPr lang="ja-JP" altLang="en-US" sz="900" dirty="0" smtClean="0">
                  <a:latin typeface="+mj-ea"/>
                  <a:ea typeface="+mj-ea"/>
                </a:rPr>
                <a:t>３</a:t>
              </a:r>
              <a:r>
                <a:rPr lang="en-US" altLang="ja-JP" sz="900" dirty="0" smtClean="0">
                  <a:latin typeface="+mj-ea"/>
                  <a:ea typeface="+mj-ea"/>
                </a:rPr>
                <a:t> </a:t>
              </a:r>
              <a:r>
                <a:rPr lang="ja-JP" altLang="en-US" sz="900" dirty="0" smtClean="0">
                  <a:latin typeface="+mj-ea"/>
                  <a:ea typeface="+mj-ea"/>
                </a:rPr>
                <a:t>　地下街出入口</a:t>
              </a:r>
              <a:endParaRPr kumimoji="1" lang="ja-JP" altLang="en-US" sz="900" dirty="0">
                <a:latin typeface="+mj-ea"/>
                <a:ea typeface="+mj-ea"/>
              </a:endParaRPr>
            </a:p>
          </p:txBody>
        </p:sp>
        <p:pic>
          <p:nvPicPr>
            <p:cNvPr id="9" name="Picture 2"/>
            <p:cNvPicPr>
              <a:picLocks noChangeAspect="1" noChangeArrowheads="1"/>
            </p:cNvPicPr>
            <p:nvPr/>
          </p:nvPicPr>
          <p:blipFill>
            <a:blip r:embed="rId6" cstate="print"/>
            <a:srcRect/>
            <a:stretch>
              <a:fillRect/>
            </a:stretch>
          </p:blipFill>
          <p:spPr bwMode="auto">
            <a:xfrm>
              <a:off x="1512359" y="888779"/>
              <a:ext cx="2500330" cy="2214563"/>
            </a:xfrm>
            <a:prstGeom prst="rect">
              <a:avLst/>
            </a:prstGeom>
            <a:noFill/>
            <a:ln w="9525">
              <a:noFill/>
              <a:miter lim="800000"/>
              <a:headEnd/>
              <a:tailEnd/>
            </a:ln>
            <a:effectLst/>
          </p:spPr>
        </p:pic>
        <p:sp>
          <p:nvSpPr>
            <p:cNvPr id="10" name="テキスト ボックス 25"/>
            <p:cNvSpPr txBox="1"/>
            <p:nvPr/>
          </p:nvSpPr>
          <p:spPr>
            <a:xfrm>
              <a:off x="3407994" y="2027322"/>
              <a:ext cx="571504" cy="25391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smtClean="0">
                  <a:ln>
                    <a:solidFill>
                      <a:schemeClr val="tx1"/>
                    </a:solidFill>
                  </a:ln>
                </a:rPr>
                <a:t>Area</a:t>
              </a:r>
              <a:r>
                <a:rPr kumimoji="1" lang="en-US" altLang="ja-JP" sz="1050" dirty="0" smtClean="0">
                  <a:ln>
                    <a:solidFill>
                      <a:schemeClr val="tx1"/>
                    </a:solidFill>
                  </a:ln>
                </a:rPr>
                <a:t> D</a:t>
              </a:r>
              <a:endParaRPr kumimoji="1" lang="ja-JP" altLang="en-US" sz="1050" dirty="0">
                <a:ln>
                  <a:solidFill>
                    <a:schemeClr val="tx1"/>
                  </a:solidFill>
                </a:ln>
              </a:endParaRPr>
            </a:p>
          </p:txBody>
        </p:sp>
        <p:sp>
          <p:nvSpPr>
            <p:cNvPr id="11" name="テキスト ボックス 26"/>
            <p:cNvSpPr txBox="1"/>
            <p:nvPr/>
          </p:nvSpPr>
          <p:spPr>
            <a:xfrm>
              <a:off x="3491625" y="1133179"/>
              <a:ext cx="571504" cy="25391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smtClean="0">
                  <a:ln>
                    <a:solidFill>
                      <a:schemeClr val="tx1"/>
                    </a:solidFill>
                  </a:ln>
                </a:rPr>
                <a:t>Area</a:t>
              </a:r>
              <a:r>
                <a:rPr kumimoji="1" lang="en-US" altLang="ja-JP" sz="1050" dirty="0" smtClean="0">
                  <a:ln>
                    <a:solidFill>
                      <a:schemeClr val="tx1"/>
                    </a:solidFill>
                  </a:ln>
                </a:rPr>
                <a:t> B</a:t>
              </a:r>
              <a:endParaRPr kumimoji="1" lang="ja-JP" altLang="en-US" sz="1050" dirty="0">
                <a:ln>
                  <a:solidFill>
                    <a:schemeClr val="tx1"/>
                  </a:solidFill>
                </a:ln>
              </a:endParaRPr>
            </a:p>
          </p:txBody>
        </p:sp>
        <p:sp>
          <p:nvSpPr>
            <p:cNvPr id="12" name="テキスト ボックス 27"/>
            <p:cNvSpPr txBox="1"/>
            <p:nvPr/>
          </p:nvSpPr>
          <p:spPr>
            <a:xfrm>
              <a:off x="2711069" y="2592625"/>
              <a:ext cx="642942" cy="160173"/>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smtClean="0">
                  <a:ln>
                    <a:solidFill>
                      <a:schemeClr val="tx1"/>
                    </a:solidFill>
                  </a:ln>
                </a:rPr>
                <a:t>Area</a:t>
              </a:r>
              <a:r>
                <a:rPr kumimoji="1" lang="en-US" altLang="ja-JP" sz="1050" dirty="0" smtClean="0">
                  <a:ln>
                    <a:solidFill>
                      <a:schemeClr val="tx1"/>
                    </a:solidFill>
                  </a:ln>
                </a:rPr>
                <a:t> E</a:t>
              </a:r>
              <a:endParaRPr kumimoji="1" lang="ja-JP" altLang="en-US" sz="1050" dirty="0">
                <a:ln>
                  <a:solidFill>
                    <a:schemeClr val="tx1"/>
                  </a:solidFill>
                </a:ln>
              </a:endParaRPr>
            </a:p>
          </p:txBody>
        </p:sp>
        <p:sp>
          <p:nvSpPr>
            <p:cNvPr id="13" name="テキスト ボックス 28"/>
            <p:cNvSpPr txBox="1"/>
            <p:nvPr/>
          </p:nvSpPr>
          <p:spPr>
            <a:xfrm>
              <a:off x="2345263" y="1105515"/>
              <a:ext cx="642942" cy="160173"/>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smtClean="0">
                  <a:ln>
                    <a:solidFill>
                      <a:schemeClr val="tx1"/>
                    </a:solidFill>
                  </a:ln>
                </a:rPr>
                <a:t>Area</a:t>
              </a:r>
              <a:r>
                <a:rPr kumimoji="1" lang="en-US" altLang="ja-JP" sz="1050" dirty="0" smtClean="0">
                  <a:ln>
                    <a:solidFill>
                      <a:schemeClr val="tx1"/>
                    </a:solidFill>
                  </a:ln>
                </a:rPr>
                <a:t> A</a:t>
              </a:r>
              <a:endParaRPr kumimoji="1" lang="ja-JP" altLang="en-US" sz="1050" dirty="0">
                <a:ln>
                  <a:solidFill>
                    <a:schemeClr val="tx1"/>
                  </a:solidFill>
                </a:ln>
              </a:endParaRPr>
            </a:p>
          </p:txBody>
        </p:sp>
        <p:sp>
          <p:nvSpPr>
            <p:cNvPr id="14" name="テキスト ボックス 29"/>
            <p:cNvSpPr txBox="1"/>
            <p:nvPr/>
          </p:nvSpPr>
          <p:spPr>
            <a:xfrm>
              <a:off x="1579485" y="2074389"/>
              <a:ext cx="571504" cy="25391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smtClean="0">
                  <a:ln>
                    <a:solidFill>
                      <a:schemeClr val="tx1"/>
                    </a:solidFill>
                  </a:ln>
                </a:rPr>
                <a:t>Area</a:t>
              </a:r>
              <a:r>
                <a:rPr kumimoji="1" lang="en-US" altLang="ja-JP" sz="1050" dirty="0" smtClean="0">
                  <a:ln>
                    <a:solidFill>
                      <a:schemeClr val="tx1"/>
                    </a:solidFill>
                  </a:ln>
                </a:rPr>
                <a:t> F</a:t>
              </a:r>
              <a:endParaRPr kumimoji="1" lang="ja-JP" altLang="en-US" sz="1050" dirty="0">
                <a:ln>
                  <a:solidFill>
                    <a:schemeClr val="tx1"/>
                  </a:solidFill>
                </a:ln>
              </a:endParaRPr>
            </a:p>
          </p:txBody>
        </p:sp>
        <p:sp>
          <p:nvSpPr>
            <p:cNvPr id="15" name="テキスト ボックス 30"/>
            <p:cNvSpPr txBox="1"/>
            <p:nvPr/>
          </p:nvSpPr>
          <p:spPr>
            <a:xfrm>
              <a:off x="2432300" y="1563692"/>
              <a:ext cx="642942" cy="25391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smtClean="0">
                  <a:ln>
                    <a:solidFill>
                      <a:schemeClr val="tx1"/>
                    </a:solidFill>
                  </a:ln>
                </a:rPr>
                <a:t>Area</a:t>
              </a:r>
              <a:r>
                <a:rPr kumimoji="1" lang="en-US" altLang="ja-JP" sz="1050" dirty="0" smtClean="0">
                  <a:ln>
                    <a:solidFill>
                      <a:schemeClr val="tx1"/>
                    </a:solidFill>
                  </a:ln>
                </a:rPr>
                <a:t> C</a:t>
              </a:r>
              <a:endParaRPr kumimoji="1" lang="ja-JP" altLang="en-US" sz="1050" dirty="0">
                <a:ln>
                  <a:solidFill>
                    <a:schemeClr val="tx1"/>
                  </a:solidFill>
                </a:ln>
              </a:endParaRPr>
            </a:p>
          </p:txBody>
        </p:sp>
      </p:grpSp>
      <p:graphicFrame>
        <p:nvGraphicFramePr>
          <p:cNvPr id="16" name="表 15"/>
          <p:cNvGraphicFramePr>
            <a:graphicFrameLocks noGrp="1"/>
          </p:cNvGraphicFramePr>
          <p:nvPr/>
        </p:nvGraphicFramePr>
        <p:xfrm>
          <a:off x="785786" y="3929066"/>
          <a:ext cx="857256" cy="384810"/>
        </p:xfrm>
        <a:graphic>
          <a:graphicData uri="http://schemas.openxmlformats.org/drawingml/2006/table">
            <a:tbl>
              <a:tblPr/>
              <a:tblGrid>
                <a:gridCol w="857256"/>
              </a:tblGrid>
              <a:tr h="171450">
                <a:tc>
                  <a:txBody>
                    <a:bodyPr/>
                    <a:lstStyle/>
                    <a:p>
                      <a:pPr algn="l" fontAlgn="ctr"/>
                      <a:r>
                        <a:rPr lang="en-US" sz="11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1" i="0" u="none" strike="noStrike" dirty="0" smtClean="0">
                          <a:solidFill>
                            <a:srgbClr val="FF0000"/>
                          </a:solidFill>
                          <a:latin typeface="ＭＳ Ｐゴシック"/>
                        </a:rPr>
                        <a:t>275727</a:t>
                      </a:r>
                      <a:r>
                        <a:rPr lang="ja-JP" altLang="en-US" sz="1400" b="1" i="0" u="none" strike="noStrike" dirty="0" smtClean="0">
                          <a:solidFill>
                            <a:srgbClr val="FF0000"/>
                          </a:solidFill>
                          <a:latin typeface="ＭＳ Ｐゴシック"/>
                        </a:rPr>
                        <a:t>㎥</a:t>
                      </a:r>
                      <a:endParaRPr lang="en-US" altLang="ja-JP" sz="1400" b="1"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graphicFrame>
        <p:nvGraphicFramePr>
          <p:cNvPr id="17" name="表 16"/>
          <p:cNvGraphicFramePr>
            <a:graphicFrameLocks noGrp="1"/>
          </p:cNvGraphicFramePr>
          <p:nvPr/>
        </p:nvGraphicFramePr>
        <p:xfrm>
          <a:off x="3749993" y="3929066"/>
          <a:ext cx="857256" cy="384810"/>
        </p:xfrm>
        <a:graphic>
          <a:graphicData uri="http://schemas.openxmlformats.org/drawingml/2006/table">
            <a:tbl>
              <a:tblPr/>
              <a:tblGrid>
                <a:gridCol w="857256"/>
              </a:tblGrid>
              <a:tr h="171450">
                <a:tc>
                  <a:txBody>
                    <a:bodyPr/>
                    <a:lstStyle/>
                    <a:p>
                      <a:pPr algn="l" fontAlgn="ctr"/>
                      <a:r>
                        <a:rPr lang="en-US" sz="11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1" i="0" u="none" strike="noStrike" dirty="0" smtClean="0">
                          <a:solidFill>
                            <a:srgbClr val="FF0000"/>
                          </a:solidFill>
                          <a:latin typeface="ＭＳ Ｐゴシック"/>
                        </a:rPr>
                        <a:t>46799</a:t>
                      </a:r>
                      <a:r>
                        <a:rPr lang="ja-JP" altLang="en-US" sz="1400" b="1" i="0" u="none" strike="noStrike" dirty="0" smtClean="0">
                          <a:solidFill>
                            <a:srgbClr val="FF0000"/>
                          </a:solidFill>
                          <a:latin typeface="ＭＳ Ｐゴシック"/>
                        </a:rPr>
                        <a:t>㎥</a:t>
                      </a:r>
                      <a:endParaRPr lang="en-US" altLang="ja-JP" sz="1400" b="1"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graphicFrame>
        <p:nvGraphicFramePr>
          <p:cNvPr id="20" name="表 19"/>
          <p:cNvGraphicFramePr>
            <a:graphicFrameLocks noGrp="1"/>
          </p:cNvGraphicFramePr>
          <p:nvPr/>
        </p:nvGraphicFramePr>
        <p:xfrm>
          <a:off x="6715140" y="3929066"/>
          <a:ext cx="857256" cy="384810"/>
        </p:xfrm>
        <a:graphic>
          <a:graphicData uri="http://schemas.openxmlformats.org/drawingml/2006/table">
            <a:tbl>
              <a:tblPr/>
              <a:tblGrid>
                <a:gridCol w="857256"/>
              </a:tblGrid>
              <a:tr h="171450">
                <a:tc>
                  <a:txBody>
                    <a:bodyPr/>
                    <a:lstStyle/>
                    <a:p>
                      <a:pPr algn="l" fontAlgn="ctr"/>
                      <a:r>
                        <a:rPr lang="en-US" sz="11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1" i="0" u="none" strike="noStrike" dirty="0" smtClean="0">
                          <a:solidFill>
                            <a:srgbClr val="FF0000"/>
                          </a:solidFill>
                          <a:latin typeface="ＭＳ Ｐゴシック"/>
                        </a:rPr>
                        <a:t>131399</a:t>
                      </a:r>
                      <a:r>
                        <a:rPr lang="ja-JP" altLang="en-US" sz="1400" b="1" i="0" u="none" strike="noStrike" dirty="0" smtClean="0">
                          <a:solidFill>
                            <a:srgbClr val="FF0000"/>
                          </a:solidFill>
                          <a:latin typeface="ＭＳ Ｐゴシック"/>
                        </a:rPr>
                        <a:t>㎥</a:t>
                      </a:r>
                      <a:endParaRPr lang="en-US" altLang="ja-JP" sz="1400" b="1"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graphicFrame>
        <p:nvGraphicFramePr>
          <p:cNvPr id="21" name="表 20"/>
          <p:cNvGraphicFramePr>
            <a:graphicFrameLocks noGrp="1"/>
          </p:cNvGraphicFramePr>
          <p:nvPr/>
        </p:nvGraphicFramePr>
        <p:xfrm>
          <a:off x="467544" y="1500170"/>
          <a:ext cx="4540341" cy="1928826"/>
        </p:xfrm>
        <a:graphic>
          <a:graphicData uri="http://schemas.openxmlformats.org/drawingml/2006/table">
            <a:tbl>
              <a:tblPr/>
              <a:tblGrid>
                <a:gridCol w="688341"/>
                <a:gridCol w="720000"/>
                <a:gridCol w="1044000"/>
                <a:gridCol w="1044000"/>
                <a:gridCol w="1044000"/>
              </a:tblGrid>
              <a:tr h="214314">
                <a:tc rowSpan="2">
                  <a:txBody>
                    <a:bodyPr/>
                    <a:lstStyle/>
                    <a:p>
                      <a:pPr algn="ctr">
                        <a:spcAft>
                          <a:spcPts val="0"/>
                        </a:spcAft>
                      </a:pPr>
                      <a:r>
                        <a:rPr lang="ja-JP" altLang="en-US" sz="1200" kern="100" dirty="0" smtClean="0">
                          <a:latin typeface="Century"/>
                          <a:ea typeface="ＭＳ 明朝"/>
                          <a:cs typeface="Times New Roman"/>
                        </a:rPr>
                        <a:t>流入順</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gridSpan="4">
                  <a:txBody>
                    <a:bodyPr/>
                    <a:lstStyle/>
                    <a:p>
                      <a:pPr algn="ctr">
                        <a:spcAft>
                          <a:spcPts val="0"/>
                        </a:spcAft>
                      </a:pPr>
                      <a:r>
                        <a:rPr lang="ja-JP" sz="1400" kern="0" dirty="0">
                          <a:solidFill>
                            <a:srgbClr val="000000"/>
                          </a:solidFill>
                          <a:latin typeface="Century"/>
                          <a:ea typeface="ＭＳ Ｐゴシック"/>
                          <a:cs typeface="ＭＳ Ｐゴシック"/>
                        </a:rPr>
                        <a:t>流入量（</a:t>
                      </a:r>
                      <a:r>
                        <a:rPr lang="en-US" sz="1400" kern="0" dirty="0">
                          <a:solidFill>
                            <a:srgbClr val="000000"/>
                          </a:solidFill>
                          <a:latin typeface="Times New Roman"/>
                          <a:ea typeface="ＭＳ Ｐゴシック"/>
                          <a:cs typeface="Times New Roman"/>
                        </a:rPr>
                        <a:t>m</a:t>
                      </a:r>
                      <a:r>
                        <a:rPr lang="en-US" sz="1400" kern="0" baseline="30000" dirty="0">
                          <a:solidFill>
                            <a:srgbClr val="000000"/>
                          </a:solidFill>
                          <a:latin typeface="Times New Roman"/>
                          <a:ea typeface="ＭＳ Ｐゴシック"/>
                          <a:cs typeface="Times New Roman"/>
                        </a:rPr>
                        <a:t>3</a:t>
                      </a:r>
                      <a:r>
                        <a:rPr lang="ja-JP" sz="1400" kern="0" dirty="0">
                          <a:solidFill>
                            <a:srgbClr val="000000"/>
                          </a:solidFill>
                          <a:latin typeface="Century"/>
                          <a:ea typeface="ＭＳ Ｐゴシック"/>
                          <a:cs typeface="ＭＳ Ｐゴシック"/>
                        </a:rPr>
                        <a:t>）</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4314">
                <a:tc vMerge="1">
                  <a:txBody>
                    <a:bodyPr/>
                    <a:lstStyle/>
                    <a:p>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ja-JP" sz="1400" kern="0" dirty="0">
                          <a:solidFill>
                            <a:srgbClr val="000000"/>
                          </a:solidFill>
                          <a:latin typeface="Century"/>
                          <a:ea typeface="ＭＳ Ｐゴシック"/>
                          <a:cs typeface="ＭＳ Ｐゴシック"/>
                        </a:rPr>
                        <a:t>岡崎豪雨</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ja-JP" sz="1400" kern="0" dirty="0">
                          <a:solidFill>
                            <a:srgbClr val="000000"/>
                          </a:solidFill>
                          <a:latin typeface="Century"/>
                          <a:ea typeface="ＭＳ Ｐゴシック"/>
                          <a:cs typeface="ＭＳ Ｐゴシック"/>
                        </a:rPr>
                        <a:t>豊中豪雨</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ja-JP" sz="1400" kern="0" dirty="0">
                          <a:solidFill>
                            <a:srgbClr val="000000"/>
                          </a:solidFill>
                          <a:latin typeface="Century"/>
                          <a:ea typeface="ＭＳ Ｐゴシック"/>
                          <a:cs typeface="ＭＳ Ｐゴシック"/>
                        </a:rPr>
                        <a:t>福井豪雨</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14314">
                <a:tc>
                  <a:txBody>
                    <a:bodyPr/>
                    <a:lstStyle/>
                    <a:p>
                      <a:pPr algn="ctr">
                        <a:spcAft>
                          <a:spcPts val="0"/>
                        </a:spcAft>
                      </a:pPr>
                      <a:r>
                        <a:rPr lang="ja-JP" altLang="en-US" sz="1200" kern="100" dirty="0" smtClean="0">
                          <a:solidFill>
                            <a:schemeClr val="tx1"/>
                          </a:solidFill>
                          <a:latin typeface="Century"/>
                          <a:ea typeface="ＭＳ 明朝"/>
                          <a:cs typeface="Times New Roman"/>
                        </a:rPr>
                        <a:t>③</a:t>
                      </a:r>
                      <a:endParaRPr lang="ja-JP" sz="1200" kern="100" dirty="0">
                        <a:solidFill>
                          <a:schemeClr val="tx1"/>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en-US" sz="1400" kern="0" dirty="0" err="1">
                          <a:solidFill>
                            <a:srgbClr val="FF0000"/>
                          </a:solidFill>
                          <a:latin typeface="Times New Roman"/>
                          <a:ea typeface="ＭＳ Ｐゴシック"/>
                          <a:cs typeface="Times New Roman"/>
                        </a:rPr>
                        <a:t>areaA</a:t>
                      </a:r>
                      <a:endParaRPr lang="ja-JP" sz="1200" kern="100" dirty="0">
                        <a:solidFill>
                          <a:srgbClr val="FF0000"/>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dirty="0">
                          <a:solidFill>
                            <a:srgbClr val="000000"/>
                          </a:solidFill>
                          <a:latin typeface="Times New Roman"/>
                          <a:ea typeface="ＭＳ Ｐゴシック"/>
                          <a:cs typeface="Times New Roman"/>
                        </a:rPr>
                        <a:t>109925 </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18458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dirty="0">
                          <a:solidFill>
                            <a:srgbClr val="000000"/>
                          </a:solidFill>
                          <a:latin typeface="Times New Roman"/>
                          <a:ea typeface="ＭＳ Ｐゴシック"/>
                          <a:cs typeface="Times New Roman"/>
                        </a:rPr>
                        <a:t>60629 </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14314">
                <a:tc>
                  <a:txBody>
                    <a:bodyPr/>
                    <a:lstStyle/>
                    <a:p>
                      <a:pPr algn="ctr">
                        <a:spcAft>
                          <a:spcPts val="0"/>
                        </a:spcAft>
                      </a:pPr>
                      <a:r>
                        <a:rPr lang="ja-JP" altLang="en-US" sz="1200" kern="100" dirty="0" smtClean="0">
                          <a:solidFill>
                            <a:schemeClr val="tx1"/>
                          </a:solidFill>
                          <a:latin typeface="Century"/>
                          <a:ea typeface="ＭＳ 明朝"/>
                          <a:cs typeface="Times New Roman"/>
                        </a:rPr>
                        <a:t>②</a:t>
                      </a:r>
                      <a:endParaRPr lang="ja-JP" sz="1200" kern="100" dirty="0">
                        <a:solidFill>
                          <a:schemeClr val="tx1"/>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en-US" sz="1400" kern="0" dirty="0" err="1">
                          <a:solidFill>
                            <a:srgbClr val="0070C0"/>
                          </a:solidFill>
                          <a:latin typeface="Times New Roman"/>
                          <a:ea typeface="ＭＳ Ｐゴシック"/>
                          <a:cs typeface="Times New Roman"/>
                        </a:rPr>
                        <a:t>areaB</a:t>
                      </a:r>
                      <a:endParaRPr lang="ja-JP" sz="1200" kern="100" dirty="0">
                        <a:solidFill>
                          <a:srgbClr val="0070C0"/>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137662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25326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dirty="0">
                          <a:solidFill>
                            <a:srgbClr val="000000"/>
                          </a:solidFill>
                          <a:latin typeface="Times New Roman"/>
                          <a:ea typeface="ＭＳ Ｐゴシック"/>
                          <a:cs typeface="Times New Roman"/>
                        </a:rPr>
                        <a:t>68255 </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14314">
                <a:tc>
                  <a:txBody>
                    <a:bodyPr/>
                    <a:lstStyle/>
                    <a:p>
                      <a:pPr algn="ctr">
                        <a:spcAft>
                          <a:spcPts val="0"/>
                        </a:spcAft>
                      </a:pPr>
                      <a:r>
                        <a:rPr lang="ja-JP" altLang="en-US" sz="1200" kern="100" dirty="0" smtClean="0">
                          <a:solidFill>
                            <a:schemeClr val="tx1"/>
                          </a:solidFill>
                          <a:latin typeface="Century"/>
                          <a:ea typeface="ＭＳ 明朝"/>
                          <a:cs typeface="Times New Roman"/>
                        </a:rPr>
                        <a:t>⑥</a:t>
                      </a:r>
                      <a:endParaRPr lang="ja-JP" sz="1200" kern="100" dirty="0">
                        <a:solidFill>
                          <a:schemeClr val="tx1"/>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en-US" sz="1400" kern="0" dirty="0" err="1">
                          <a:solidFill>
                            <a:srgbClr val="92D050"/>
                          </a:solidFill>
                          <a:latin typeface="Times New Roman"/>
                          <a:ea typeface="ＭＳ Ｐゴシック"/>
                          <a:cs typeface="Times New Roman"/>
                        </a:rPr>
                        <a:t>areaC</a:t>
                      </a:r>
                      <a:endParaRPr lang="ja-JP" sz="1200" kern="100" dirty="0">
                        <a:solidFill>
                          <a:srgbClr val="92D050"/>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3446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0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dirty="0">
                          <a:solidFill>
                            <a:srgbClr val="000000"/>
                          </a:solidFill>
                          <a:latin typeface="Times New Roman"/>
                          <a:ea typeface="ＭＳ Ｐゴシック"/>
                          <a:cs typeface="Times New Roman"/>
                        </a:rPr>
                        <a:t>0 </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14314">
                <a:tc>
                  <a:txBody>
                    <a:bodyPr/>
                    <a:lstStyle/>
                    <a:p>
                      <a:pPr algn="ctr">
                        <a:spcAft>
                          <a:spcPts val="0"/>
                        </a:spcAft>
                      </a:pPr>
                      <a:r>
                        <a:rPr lang="ja-JP" altLang="en-US" sz="1200" kern="100" dirty="0" smtClean="0">
                          <a:solidFill>
                            <a:schemeClr val="tx1"/>
                          </a:solidFill>
                          <a:latin typeface="Century"/>
                          <a:ea typeface="ＭＳ 明朝"/>
                          <a:cs typeface="Times New Roman"/>
                        </a:rPr>
                        <a:t>④</a:t>
                      </a:r>
                      <a:endParaRPr lang="ja-JP" sz="1200" kern="100" dirty="0">
                        <a:solidFill>
                          <a:schemeClr val="tx1"/>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en-US" sz="1400" kern="0" dirty="0" err="1">
                          <a:solidFill>
                            <a:srgbClr val="7030A0"/>
                          </a:solidFill>
                          <a:latin typeface="Times New Roman"/>
                          <a:ea typeface="ＭＳ Ｐゴシック"/>
                          <a:cs typeface="Times New Roman"/>
                        </a:rPr>
                        <a:t>areaD</a:t>
                      </a:r>
                      <a:endParaRPr lang="ja-JP" sz="1200" kern="100" dirty="0">
                        <a:solidFill>
                          <a:srgbClr val="7030A0"/>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dirty="0">
                          <a:solidFill>
                            <a:srgbClr val="000000"/>
                          </a:solidFill>
                          <a:latin typeface="Times New Roman"/>
                          <a:ea typeface="ＭＳ Ｐゴシック"/>
                          <a:cs typeface="Times New Roman"/>
                        </a:rPr>
                        <a:t>19121 </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1547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dirty="0">
                          <a:solidFill>
                            <a:srgbClr val="000000"/>
                          </a:solidFill>
                          <a:latin typeface="Times New Roman"/>
                          <a:ea typeface="ＭＳ Ｐゴシック"/>
                          <a:cs typeface="Times New Roman"/>
                        </a:rPr>
                        <a:t>537 </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14314">
                <a:tc>
                  <a:txBody>
                    <a:bodyPr/>
                    <a:lstStyle/>
                    <a:p>
                      <a:pPr algn="ctr">
                        <a:spcAft>
                          <a:spcPts val="0"/>
                        </a:spcAft>
                      </a:pPr>
                      <a:r>
                        <a:rPr lang="ja-JP" altLang="en-US" sz="1200" kern="100" dirty="0" smtClean="0">
                          <a:solidFill>
                            <a:schemeClr val="tx1"/>
                          </a:solidFill>
                          <a:latin typeface="Century"/>
                          <a:ea typeface="ＭＳ 明朝"/>
                          <a:cs typeface="Times New Roman"/>
                        </a:rPr>
                        <a:t>①</a:t>
                      </a:r>
                      <a:endParaRPr lang="ja-JP" sz="1200" kern="100" dirty="0">
                        <a:solidFill>
                          <a:schemeClr val="tx1"/>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en-US" sz="1400" kern="0" dirty="0" err="1">
                          <a:solidFill>
                            <a:srgbClr val="00B0F0"/>
                          </a:solidFill>
                          <a:latin typeface="Times New Roman"/>
                          <a:ea typeface="ＭＳ Ｐゴシック"/>
                          <a:cs typeface="Times New Roman"/>
                        </a:rPr>
                        <a:t>areaE</a:t>
                      </a:r>
                      <a:endParaRPr lang="ja-JP" sz="1200" kern="100" dirty="0">
                        <a:solidFill>
                          <a:srgbClr val="00B0F0"/>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5358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1466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dirty="0">
                          <a:solidFill>
                            <a:srgbClr val="000000"/>
                          </a:solidFill>
                          <a:latin typeface="Times New Roman"/>
                          <a:ea typeface="ＭＳ Ｐゴシック"/>
                          <a:cs typeface="Times New Roman"/>
                        </a:rPr>
                        <a:t>1978 </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14314">
                <a:tc>
                  <a:txBody>
                    <a:bodyPr/>
                    <a:lstStyle/>
                    <a:p>
                      <a:pPr algn="ctr">
                        <a:spcAft>
                          <a:spcPts val="0"/>
                        </a:spcAft>
                      </a:pPr>
                      <a:r>
                        <a:rPr lang="ja-JP" altLang="en-US" sz="1200" kern="100" dirty="0" smtClean="0">
                          <a:solidFill>
                            <a:schemeClr val="tx1"/>
                          </a:solidFill>
                          <a:latin typeface="Century"/>
                          <a:ea typeface="ＭＳ 明朝"/>
                          <a:cs typeface="Times New Roman"/>
                        </a:rPr>
                        <a:t>⑤</a:t>
                      </a:r>
                      <a:endParaRPr lang="ja-JP" sz="1200" kern="100" dirty="0">
                        <a:solidFill>
                          <a:schemeClr val="tx1"/>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en-US" sz="1400" kern="0" dirty="0" err="1">
                          <a:solidFill>
                            <a:srgbClr val="99CCFF"/>
                          </a:solidFill>
                          <a:latin typeface="Times New Roman"/>
                          <a:ea typeface="ＭＳ Ｐゴシック"/>
                          <a:cs typeface="Times New Roman"/>
                        </a:rPr>
                        <a:t>areaF</a:t>
                      </a:r>
                      <a:endParaRPr lang="ja-JP" sz="1200" kern="100" dirty="0">
                        <a:solidFill>
                          <a:srgbClr val="99CCFF"/>
                        </a:solidFill>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216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1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dirty="0">
                          <a:solidFill>
                            <a:srgbClr val="000000"/>
                          </a:solidFill>
                          <a:latin typeface="Times New Roman"/>
                          <a:ea typeface="ＭＳ Ｐゴシック"/>
                          <a:cs typeface="Times New Roman"/>
                        </a:rPr>
                        <a:t>0 </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14314">
                <a:tc>
                  <a:txBody>
                    <a:bodyPr/>
                    <a:lstStyle/>
                    <a:p>
                      <a:pPr algn="l">
                        <a:spcAft>
                          <a:spcPts val="0"/>
                        </a:spcAft>
                      </a:pP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ja-JP" sz="1400" kern="0" dirty="0">
                          <a:solidFill>
                            <a:srgbClr val="000000"/>
                          </a:solidFill>
                          <a:latin typeface="Century"/>
                          <a:ea typeface="ＭＳ Ｐゴシック"/>
                          <a:cs typeface="ＭＳ Ｐゴシック"/>
                        </a:rPr>
                        <a:t>合計</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275727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a:solidFill>
                            <a:srgbClr val="000000"/>
                          </a:solidFill>
                          <a:latin typeface="Times New Roman"/>
                          <a:ea typeface="ＭＳ Ｐゴシック"/>
                          <a:cs typeface="Times New Roman"/>
                        </a:rPr>
                        <a:t>46799 </a:t>
                      </a:r>
                      <a:endParaRPr lang="ja-JP" sz="1200" kern="10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spcAft>
                          <a:spcPts val="0"/>
                        </a:spcAft>
                      </a:pPr>
                      <a:r>
                        <a:rPr lang="en-US" sz="1400" kern="0" dirty="0">
                          <a:solidFill>
                            <a:srgbClr val="000000"/>
                          </a:solidFill>
                          <a:latin typeface="Times New Roman"/>
                          <a:ea typeface="ＭＳ Ｐゴシック"/>
                          <a:cs typeface="Times New Roman"/>
                        </a:rPr>
                        <a:t>131399 </a:t>
                      </a:r>
                      <a:endParaRPr lang="ja-JP" sz="1200" kern="100" dirty="0">
                        <a:latin typeface="Century"/>
                        <a:ea typeface="ＭＳ 明朝"/>
                        <a:cs typeface="Times New Roman"/>
                      </a:endParaRPr>
                    </a:p>
                  </a:txBody>
                  <a:tcPr marL="62865" marR="628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23" name="テキスト ボックス 22"/>
          <p:cNvSpPr txBox="1"/>
          <p:nvPr/>
        </p:nvSpPr>
        <p:spPr>
          <a:xfrm>
            <a:off x="6143636" y="428604"/>
            <a:ext cx="1571636" cy="369332"/>
          </a:xfrm>
          <a:prstGeom prst="rect">
            <a:avLst/>
          </a:prstGeom>
          <a:noFill/>
        </p:spPr>
        <p:txBody>
          <a:bodyPr wrap="square" rtlCol="0">
            <a:spAutoFit/>
          </a:bodyPr>
          <a:lstStyle/>
          <a:p>
            <a:r>
              <a:rPr kumimoji="1" lang="ja-JP" altLang="en-US" b="1" dirty="0" smtClean="0"/>
              <a:t>・エリア分け</a:t>
            </a:r>
            <a:endParaRPr kumimoji="1" lang="ja-JP" altLang="en-US" b="1" dirty="0"/>
          </a:p>
        </p:txBody>
      </p:sp>
      <p:cxnSp>
        <p:nvCxnSpPr>
          <p:cNvPr id="25" name="直線コネクタ 24"/>
          <p:cNvCxnSpPr/>
          <p:nvPr/>
        </p:nvCxnSpPr>
        <p:spPr>
          <a:xfrm rot="5400000">
            <a:off x="575556" y="5443340"/>
            <a:ext cx="1368152"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5400000">
            <a:off x="897708" y="5447108"/>
            <a:ext cx="1368152"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rot="5400000">
            <a:off x="3383868" y="5453932"/>
            <a:ext cx="1368152"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rot="5400000">
            <a:off x="3815916" y="5447108"/>
            <a:ext cx="1368152"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a:off x="6912259" y="5447108"/>
            <a:ext cx="1368152"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6682587" y="5443340"/>
            <a:ext cx="1368152"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trips(downLeft)">
                                      <p:cBhvr>
                                        <p:cTn id="7" dur="500"/>
                                        <p:tgtEl>
                                          <p:spTgt spid="25"/>
                                        </p:tgtEl>
                                      </p:cBhvr>
                                    </p:animEffect>
                                  </p:childTnLst>
                                </p:cTn>
                              </p:par>
                              <p:par>
                                <p:cTn id="8" presetID="18" presetClass="entr" presetSubtype="1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strips(downLeft)">
                                      <p:cBhvr>
                                        <p:cTn id="10" dur="500"/>
                                        <p:tgtEl>
                                          <p:spTgt spid="30"/>
                                        </p:tgtEl>
                                      </p:cBhvr>
                                    </p:animEffect>
                                  </p:childTnLst>
                                </p:cTn>
                              </p:par>
                              <p:par>
                                <p:cTn id="11" presetID="18" presetClass="entr" presetSubtype="12"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strips(downLeft)">
                                      <p:cBhvr>
                                        <p:cTn id="13" dur="500"/>
                                        <p:tgtEl>
                                          <p:spTgt spid="31"/>
                                        </p:tgtEl>
                                      </p:cBhvr>
                                    </p:animEffect>
                                  </p:childTnLst>
                                </p:cTn>
                              </p:par>
                              <p:par>
                                <p:cTn id="14" presetID="18" presetClass="entr" presetSubtype="12"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strips(downLeft)">
                                      <p:cBhvr>
                                        <p:cTn id="16" dur="500"/>
                                        <p:tgtEl>
                                          <p:spTgt spid="32"/>
                                        </p:tgtEl>
                                      </p:cBhvr>
                                    </p:animEffect>
                                  </p:childTnLst>
                                </p:cTn>
                              </p:par>
                              <p:par>
                                <p:cTn id="17" presetID="18" presetClass="entr" presetSubtype="12"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strips(downLeft)">
                                      <p:cBhvr>
                                        <p:cTn id="19" dur="500"/>
                                        <p:tgtEl>
                                          <p:spTgt spid="34"/>
                                        </p:tgtEl>
                                      </p:cBhvr>
                                    </p:animEffect>
                                  </p:childTnLst>
                                </p:cTn>
                              </p:par>
                              <p:par>
                                <p:cTn id="20" presetID="18" presetClass="entr" presetSubtype="12"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strips(down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226822" y="3290114"/>
            <a:ext cx="3000396" cy="642942"/>
          </a:xfrm>
        </p:spPr>
        <p:txBody>
          <a:bodyPr>
            <a:noAutofit/>
          </a:bodyPr>
          <a:lstStyle/>
          <a:p>
            <a:pPr>
              <a:buNone/>
            </a:pPr>
            <a:r>
              <a:rPr kumimoji="1" lang="en-US" altLang="ja-JP" sz="1400" dirty="0" smtClean="0"/>
              <a:t>ⅰ</a:t>
            </a:r>
            <a:r>
              <a:rPr kumimoji="1" lang="ja-JP" altLang="en-US" sz="1400" dirty="0" smtClean="0"/>
              <a:t>）３種類の降雨共通で流入する出入口（</a:t>
            </a:r>
            <a:r>
              <a:rPr kumimoji="1" lang="ja-JP" altLang="en-US" sz="1400" b="1" dirty="0" smtClean="0">
                <a:solidFill>
                  <a:srgbClr val="FF0000"/>
                </a:solidFill>
              </a:rPr>
              <a:t>１６箇所</a:t>
            </a:r>
            <a:r>
              <a:rPr kumimoji="1" lang="ja-JP" altLang="en-US" sz="1400" dirty="0" smtClean="0"/>
              <a:t>）に設置した場合</a:t>
            </a:r>
            <a:endParaRPr kumimoji="1" lang="ja-JP" altLang="en-US" sz="1400" dirty="0"/>
          </a:p>
        </p:txBody>
      </p:sp>
      <p:sp>
        <p:nvSpPr>
          <p:cNvPr id="5" name="コンテンツ プレースホルダ 2"/>
          <p:cNvSpPr txBox="1">
            <a:spLocks/>
          </p:cNvSpPr>
          <p:nvPr/>
        </p:nvSpPr>
        <p:spPr>
          <a:xfrm>
            <a:off x="3155780" y="3278051"/>
            <a:ext cx="2928958" cy="571504"/>
          </a:xfrm>
          <a:prstGeom prst="rect">
            <a:avLst/>
          </a:prstGeom>
        </p:spPr>
        <p:txBody>
          <a:bodyPr vert="horz" rtlCol="0">
            <a:noAutofit/>
          </a:bodyPr>
          <a:lstStyle/>
          <a:p>
            <a:pPr marL="342900" marR="0" lvl="0" indent="-342900" algn="l" defTabSz="914400" rtl="0" eaLnBrk="1" fontAlgn="auto" latinLnBrk="0" hangingPunct="1">
              <a:lnSpc>
                <a:spcPct val="100000"/>
              </a:lnSpc>
              <a:spcBef>
                <a:spcPct val="20000"/>
              </a:spcBef>
              <a:spcAft>
                <a:spcPts val="0"/>
              </a:spcAft>
              <a:buClr>
                <a:schemeClr val="accent1">
                  <a:shade val="75000"/>
                </a:schemeClr>
              </a:buClr>
              <a:buSzPct val="60000"/>
              <a:tabLst/>
              <a:defRPr/>
            </a:pPr>
            <a:r>
              <a:rPr kumimoji="1" lang="en-US" altLang="ja-JP" sz="1400" b="0" i="0" u="none" strike="noStrike" kern="0" cap="none" spc="0" normalizeH="0" baseline="0" noProof="0" dirty="0" smtClean="0">
                <a:ln>
                  <a:noFill/>
                </a:ln>
                <a:solidFill>
                  <a:schemeClr val="tx2"/>
                </a:solidFill>
                <a:effectLst/>
                <a:uLnTx/>
                <a:uFillTx/>
                <a:latin typeface="+mn-lt"/>
                <a:ea typeface="+mn-ea"/>
                <a:cs typeface="+mn-cs"/>
              </a:rPr>
              <a:t>ⅱ</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）２種類以上の降雨で流入する出入口（</a:t>
            </a:r>
            <a:r>
              <a:rPr kumimoji="1" lang="ja-JP" altLang="en-US" sz="1400" b="1" i="0" u="none" strike="noStrike" kern="0" cap="none" spc="0" normalizeH="0" baseline="0" noProof="0" dirty="0" smtClean="0">
                <a:ln>
                  <a:noFill/>
                </a:ln>
                <a:solidFill>
                  <a:srgbClr val="FF0000"/>
                </a:solidFill>
                <a:effectLst/>
                <a:uLnTx/>
                <a:uFillTx/>
                <a:latin typeface="+mn-lt"/>
                <a:ea typeface="+mn-ea"/>
                <a:cs typeface="+mn-cs"/>
              </a:rPr>
              <a:t>１９箇所</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）に設置した場合</a:t>
            </a:r>
            <a:endParaRPr kumimoji="1" lang="ja-JP" altLang="en-US" sz="1400" b="0" i="0" u="none" strike="noStrike" kern="0" cap="none" spc="0" normalizeH="0" baseline="0" noProof="0" dirty="0">
              <a:ln>
                <a:noFill/>
              </a:ln>
              <a:solidFill>
                <a:schemeClr val="tx2"/>
              </a:solidFill>
              <a:effectLst/>
              <a:uLnTx/>
              <a:uFillTx/>
              <a:latin typeface="+mn-lt"/>
              <a:ea typeface="+mn-ea"/>
              <a:cs typeface="+mn-cs"/>
            </a:endParaRPr>
          </a:p>
        </p:txBody>
      </p:sp>
      <p:sp>
        <p:nvSpPr>
          <p:cNvPr id="7" name="タイトル 1"/>
          <p:cNvSpPr txBox="1">
            <a:spLocks/>
          </p:cNvSpPr>
          <p:nvPr/>
        </p:nvSpPr>
        <p:spPr>
          <a:xfrm>
            <a:off x="467544" y="404664"/>
            <a:ext cx="8229600" cy="868346"/>
          </a:xfrm>
          <a:prstGeom prst="rect">
            <a:avLst/>
          </a:prstGeom>
        </p:spPr>
        <p:txBody>
          <a:bodyPr vert="horz"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3600" b="0" i="0" u="none" strike="noStrike" kern="0" cap="none" spc="0" normalizeH="0" baseline="0" noProof="0" dirty="0" smtClean="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rPr>
              <a:t>・止水板による減災効果</a:t>
            </a:r>
            <a:endParaRPr kumimoji="1" lang="ja-JP" altLang="en-US" sz="3600" b="0" i="0" u="none" strike="noStrike" kern="0" cap="none" spc="0" normalizeH="0" baseline="0" noProof="0" dirty="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endParaRPr>
          </a:p>
        </p:txBody>
      </p:sp>
      <p:sp>
        <p:nvSpPr>
          <p:cNvPr id="8" name="コンテンツ プレースホルダ 2"/>
          <p:cNvSpPr txBox="1">
            <a:spLocks/>
          </p:cNvSpPr>
          <p:nvPr/>
        </p:nvSpPr>
        <p:spPr>
          <a:xfrm>
            <a:off x="6156176" y="3266176"/>
            <a:ext cx="2714676" cy="571504"/>
          </a:xfrm>
          <a:prstGeom prst="rect">
            <a:avLst/>
          </a:prstGeom>
        </p:spPr>
        <p:txBody>
          <a:bodyPr vert="horz"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shade val="75000"/>
                </a:schemeClr>
              </a:buClr>
              <a:buSzPct val="60000"/>
              <a:tabLst/>
              <a:defRPr/>
            </a:pPr>
            <a:r>
              <a:rPr lang="en-US" altLang="ja-JP" sz="1400" kern="0" dirty="0" smtClean="0">
                <a:solidFill>
                  <a:schemeClr val="tx2"/>
                </a:solidFill>
              </a:rPr>
              <a:t>ⅲ</a:t>
            </a:r>
            <a:r>
              <a:rPr lang="ja-JP" altLang="en-US" sz="1400" kern="0" dirty="0" smtClean="0">
                <a:solidFill>
                  <a:schemeClr val="tx2"/>
                </a:solidFill>
              </a:rPr>
              <a:t>）岡崎豪雨</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で流入する出入口（</a:t>
            </a:r>
            <a:r>
              <a:rPr lang="ja-JP" altLang="en-US" sz="1400" b="1" kern="0" dirty="0" smtClean="0">
                <a:solidFill>
                  <a:srgbClr val="FF0000"/>
                </a:solidFill>
              </a:rPr>
              <a:t>４５</a:t>
            </a:r>
            <a:r>
              <a:rPr kumimoji="1" lang="ja-JP" altLang="en-US" sz="1400" b="1" i="0" u="none" strike="noStrike" kern="0" cap="none" spc="0" normalizeH="0" baseline="0" noProof="0" dirty="0" smtClean="0">
                <a:ln>
                  <a:noFill/>
                </a:ln>
                <a:solidFill>
                  <a:srgbClr val="FF0000"/>
                </a:solidFill>
                <a:effectLst/>
                <a:uLnTx/>
                <a:uFillTx/>
                <a:latin typeface="+mn-lt"/>
                <a:ea typeface="+mn-ea"/>
                <a:cs typeface="+mn-cs"/>
              </a:rPr>
              <a:t>箇所</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）に設置した場合</a:t>
            </a:r>
            <a:endParaRPr kumimoji="1" lang="ja-JP" altLang="en-US" sz="1600" b="0" i="0" u="none" strike="noStrike" kern="0" cap="none" spc="0" normalizeH="0" baseline="0" noProof="0" dirty="0">
              <a:ln>
                <a:noFill/>
              </a:ln>
              <a:solidFill>
                <a:schemeClr val="tx2"/>
              </a:solidFill>
              <a:effectLst/>
              <a:uLnTx/>
              <a:uFillTx/>
              <a:latin typeface="+mn-lt"/>
              <a:ea typeface="+mn-ea"/>
              <a:cs typeface="+mn-cs"/>
            </a:endParaRPr>
          </a:p>
        </p:txBody>
      </p:sp>
      <p:sp>
        <p:nvSpPr>
          <p:cNvPr id="11" name="タイトル 1"/>
          <p:cNvSpPr txBox="1">
            <a:spLocks/>
          </p:cNvSpPr>
          <p:nvPr/>
        </p:nvSpPr>
        <p:spPr>
          <a:xfrm>
            <a:off x="539552" y="1196752"/>
            <a:ext cx="8229600" cy="868346"/>
          </a:xfrm>
          <a:prstGeom prst="rect">
            <a:avLst/>
          </a:prstGeom>
        </p:spPr>
        <p:txBody>
          <a:bodyPr vert="horz"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3200" b="0" i="0" u="none" strike="noStrike" kern="0" cap="none" spc="0" normalizeH="0" baseline="0" noProof="0" dirty="0" smtClean="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rPr>
              <a:t>１．止水板設置箇所の検討</a:t>
            </a:r>
            <a:endParaRPr kumimoji="1" lang="ja-JP" altLang="en-US" sz="3200" b="0" i="0" u="none" strike="noStrike" kern="0" cap="none" spc="0" normalizeH="0" baseline="0" noProof="0" dirty="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endParaRPr>
          </a:p>
        </p:txBody>
      </p:sp>
      <p:pic>
        <p:nvPicPr>
          <p:cNvPr id="3074" name="オブジェクト 1"/>
          <p:cNvPicPr>
            <a:picLocks noChangeAspect="1" noChangeArrowheads="1"/>
          </p:cNvPicPr>
          <p:nvPr/>
        </p:nvPicPr>
        <p:blipFill>
          <a:blip r:embed="rId3" cstate="print"/>
          <a:srcRect t="-177" b="-226"/>
          <a:stretch>
            <a:fillRect/>
          </a:stretch>
        </p:blipFill>
        <p:spPr bwMode="auto">
          <a:xfrm>
            <a:off x="298259" y="3933056"/>
            <a:ext cx="2700000" cy="2499647"/>
          </a:xfrm>
          <a:prstGeom prst="rect">
            <a:avLst/>
          </a:prstGeom>
          <a:noFill/>
          <a:ln w="9525">
            <a:noFill/>
            <a:miter lim="800000"/>
            <a:headEnd/>
            <a:tailEnd/>
          </a:ln>
        </p:spPr>
      </p:pic>
      <p:pic>
        <p:nvPicPr>
          <p:cNvPr id="3075" name="オブジェクト 2"/>
          <p:cNvPicPr>
            <a:picLocks noChangeAspect="1" noChangeArrowheads="1"/>
          </p:cNvPicPr>
          <p:nvPr/>
        </p:nvPicPr>
        <p:blipFill>
          <a:blip r:embed="rId4" cstate="print"/>
          <a:srcRect t="-177" b="-226"/>
          <a:stretch>
            <a:fillRect/>
          </a:stretch>
        </p:blipFill>
        <p:spPr bwMode="auto">
          <a:xfrm>
            <a:off x="3227218" y="3933056"/>
            <a:ext cx="2700000" cy="2509187"/>
          </a:xfrm>
          <a:prstGeom prst="rect">
            <a:avLst/>
          </a:prstGeom>
          <a:noFill/>
          <a:ln w="9525">
            <a:noFill/>
            <a:miter lim="800000"/>
            <a:headEnd/>
            <a:tailEnd/>
          </a:ln>
        </p:spPr>
      </p:pic>
      <p:pic>
        <p:nvPicPr>
          <p:cNvPr id="3076" name="オブジェクト 13"/>
          <p:cNvPicPr>
            <a:picLocks noChangeAspect="1" noChangeArrowheads="1"/>
          </p:cNvPicPr>
          <p:nvPr/>
        </p:nvPicPr>
        <p:blipFill>
          <a:blip r:embed="rId5" cstate="print"/>
          <a:srcRect t="-177" b="-226"/>
          <a:stretch>
            <a:fillRect/>
          </a:stretch>
        </p:blipFill>
        <p:spPr bwMode="auto">
          <a:xfrm>
            <a:off x="6156176" y="3933056"/>
            <a:ext cx="2695575" cy="2505075"/>
          </a:xfrm>
          <a:prstGeom prst="rect">
            <a:avLst/>
          </a:prstGeom>
          <a:noFill/>
          <a:ln w="9525">
            <a:noFill/>
            <a:miter lim="800000"/>
            <a:headEnd/>
            <a:tailEnd/>
          </a:ln>
        </p:spPr>
      </p:pic>
      <p:pic>
        <p:nvPicPr>
          <p:cNvPr id="10" name="Picture 6"/>
          <p:cNvPicPr>
            <a:picLocks noChangeAspect="1" noChangeArrowheads="1"/>
          </p:cNvPicPr>
          <p:nvPr/>
        </p:nvPicPr>
        <p:blipFill>
          <a:blip r:embed="rId6" cstate="print"/>
          <a:srcRect t="65415" r="3896" b="19450"/>
          <a:stretch>
            <a:fillRect/>
          </a:stretch>
        </p:blipFill>
        <p:spPr bwMode="auto">
          <a:xfrm>
            <a:off x="6804248" y="2492896"/>
            <a:ext cx="1800200" cy="600066"/>
          </a:xfrm>
          <a:prstGeom prst="rect">
            <a:avLst/>
          </a:prstGeom>
          <a:noFill/>
          <a:ln>
            <a:solidFill>
              <a:srgbClr val="002060"/>
            </a:solidFill>
          </a:ln>
        </p:spPr>
      </p:pic>
      <p:sp>
        <p:nvSpPr>
          <p:cNvPr id="12" name="正方形/長方形 11"/>
          <p:cNvSpPr/>
          <p:nvPr/>
        </p:nvSpPr>
        <p:spPr>
          <a:xfrm>
            <a:off x="683568" y="2060848"/>
            <a:ext cx="6840760" cy="849463"/>
          </a:xfrm>
          <a:prstGeom prst="rect">
            <a:avLst/>
          </a:prstGeom>
        </p:spPr>
        <p:txBody>
          <a:bodyPr wrap="square">
            <a:spAutoFit/>
          </a:bodyPr>
          <a:lstStyle/>
          <a:p>
            <a:pPr marL="342900" lvl="0" indent="-342900">
              <a:spcBef>
                <a:spcPct val="20000"/>
              </a:spcBef>
              <a:buClr>
                <a:schemeClr val="accent1">
                  <a:shade val="75000"/>
                </a:schemeClr>
              </a:buClr>
              <a:buSzPct val="60000"/>
              <a:buFont typeface="Wingdings"/>
              <a:buChar char="u"/>
              <a:defRPr/>
            </a:pPr>
            <a:r>
              <a:rPr lang="ja-JP" altLang="en-US" kern="0" dirty="0" smtClean="0">
                <a:solidFill>
                  <a:schemeClr val="tx2"/>
                </a:solidFill>
              </a:rPr>
              <a:t>危険性の高い場所から優先的に設置していく必要がある。</a:t>
            </a:r>
            <a:endParaRPr lang="en-US" altLang="ja-JP" kern="0" dirty="0" smtClean="0">
              <a:solidFill>
                <a:schemeClr val="tx2"/>
              </a:solidFill>
            </a:endParaRPr>
          </a:p>
          <a:p>
            <a:pPr marL="342900" lvl="0" indent="-342900">
              <a:spcBef>
                <a:spcPct val="20000"/>
              </a:spcBef>
              <a:buClr>
                <a:schemeClr val="accent1">
                  <a:shade val="75000"/>
                </a:schemeClr>
              </a:buClr>
              <a:buSzPct val="60000"/>
              <a:defRPr/>
            </a:pPr>
            <a:endParaRPr lang="en-US" altLang="ja-JP" sz="800" kern="0" dirty="0" smtClean="0">
              <a:solidFill>
                <a:schemeClr val="tx2"/>
              </a:solidFill>
            </a:endParaRPr>
          </a:p>
          <a:p>
            <a:pPr marL="342900" lvl="0" indent="-342900">
              <a:spcBef>
                <a:spcPct val="20000"/>
              </a:spcBef>
              <a:buClr>
                <a:schemeClr val="accent1">
                  <a:shade val="75000"/>
                </a:schemeClr>
              </a:buClr>
              <a:buSzPct val="60000"/>
              <a:buFont typeface="Wingdings"/>
              <a:buChar char="u"/>
              <a:defRPr/>
            </a:pPr>
            <a:r>
              <a:rPr lang="ja-JP" altLang="en-US" kern="0" dirty="0" smtClean="0">
                <a:solidFill>
                  <a:schemeClr val="tx2"/>
                </a:solidFill>
              </a:rPr>
              <a:t>止水板の高さは１．０ｍとして解析を行う。</a:t>
            </a:r>
            <a:endParaRPr lang="en-US" altLang="ja-JP" kern="0" dirty="0" smtClean="0">
              <a:solidFill>
                <a:schemeClr val="tx2"/>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692696"/>
            <a:ext cx="8229600" cy="926976"/>
          </a:xfrm>
        </p:spPr>
        <p:txBody>
          <a:bodyPr>
            <a:normAutofit/>
          </a:bodyPr>
          <a:lstStyle/>
          <a:p>
            <a:pPr algn="l"/>
            <a:r>
              <a:rPr kumimoji="1" lang="ja-JP" altLang="en-US" sz="2800" dirty="0" smtClean="0"/>
              <a:t>＊止水板設置後の流入箇所（岡崎豪雨）</a:t>
            </a:r>
            <a:endParaRPr kumimoji="1" lang="ja-JP" altLang="en-US" sz="2800" dirty="0"/>
          </a:p>
        </p:txBody>
      </p:sp>
      <p:pic>
        <p:nvPicPr>
          <p:cNvPr id="4098" name="オブジェクト 2"/>
          <p:cNvPicPr>
            <a:picLocks noChangeAspect="1" noChangeArrowheads="1"/>
          </p:cNvPicPr>
          <p:nvPr/>
        </p:nvPicPr>
        <p:blipFill>
          <a:blip r:embed="rId3" cstate="print"/>
          <a:srcRect t="-2960" b="-174"/>
          <a:stretch>
            <a:fillRect/>
          </a:stretch>
        </p:blipFill>
        <p:spPr bwMode="auto">
          <a:xfrm>
            <a:off x="323528" y="1404570"/>
            <a:ext cx="2700000" cy="3056829"/>
          </a:xfrm>
          <a:prstGeom prst="rect">
            <a:avLst/>
          </a:prstGeom>
          <a:noFill/>
          <a:ln w="9525">
            <a:noFill/>
            <a:miter lim="800000"/>
            <a:headEnd/>
            <a:tailEnd/>
          </a:ln>
        </p:spPr>
      </p:pic>
      <p:pic>
        <p:nvPicPr>
          <p:cNvPr id="4100" name="オブジェクト 15"/>
          <p:cNvPicPr>
            <a:picLocks noChangeAspect="1" noChangeArrowheads="1"/>
          </p:cNvPicPr>
          <p:nvPr/>
        </p:nvPicPr>
        <p:blipFill>
          <a:blip r:embed="rId4" cstate="print"/>
          <a:srcRect t="-2919" b="-279"/>
          <a:stretch>
            <a:fillRect/>
          </a:stretch>
        </p:blipFill>
        <p:spPr bwMode="auto">
          <a:xfrm>
            <a:off x="6084168" y="1404570"/>
            <a:ext cx="2692691" cy="3096000"/>
          </a:xfrm>
          <a:prstGeom prst="rect">
            <a:avLst/>
          </a:prstGeom>
          <a:noFill/>
          <a:ln w="9525">
            <a:noFill/>
            <a:miter lim="800000"/>
            <a:headEnd/>
            <a:tailEnd/>
          </a:ln>
        </p:spPr>
      </p:pic>
      <p:pic>
        <p:nvPicPr>
          <p:cNvPr id="4101" name="オブジェクト 2"/>
          <p:cNvPicPr>
            <a:picLocks noChangeAspect="1" noChangeArrowheads="1"/>
          </p:cNvPicPr>
          <p:nvPr/>
        </p:nvPicPr>
        <p:blipFill>
          <a:blip r:embed="rId5" cstate="print"/>
          <a:srcRect t="-2945" b="-174"/>
          <a:stretch>
            <a:fillRect/>
          </a:stretch>
        </p:blipFill>
        <p:spPr bwMode="auto">
          <a:xfrm>
            <a:off x="3203848" y="1404570"/>
            <a:ext cx="2700000" cy="3055265"/>
          </a:xfrm>
          <a:prstGeom prst="rect">
            <a:avLst/>
          </a:prstGeom>
          <a:noFill/>
          <a:ln w="9525">
            <a:noFill/>
            <a:miter lim="800000"/>
            <a:headEnd/>
            <a:tailEnd/>
          </a:ln>
        </p:spPr>
      </p:pic>
      <p:sp>
        <p:nvSpPr>
          <p:cNvPr id="410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pic>
        <p:nvPicPr>
          <p:cNvPr id="4102" name="Picture 6"/>
          <p:cNvPicPr>
            <a:picLocks noChangeAspect="1" noChangeArrowheads="1"/>
          </p:cNvPicPr>
          <p:nvPr/>
        </p:nvPicPr>
        <p:blipFill>
          <a:blip r:embed="rId6" cstate="print"/>
          <a:srcRect t="65415" r="1922"/>
          <a:stretch>
            <a:fillRect/>
          </a:stretch>
        </p:blipFill>
        <p:spPr bwMode="auto">
          <a:xfrm>
            <a:off x="142844" y="4857760"/>
            <a:ext cx="1763688" cy="1316400"/>
          </a:xfrm>
          <a:prstGeom prst="rect">
            <a:avLst/>
          </a:prstGeom>
          <a:noFill/>
          <a:ln w="12700">
            <a:solidFill>
              <a:srgbClr val="002060"/>
            </a:solidFill>
          </a:ln>
        </p:spPr>
      </p:pic>
      <p:graphicFrame>
        <p:nvGraphicFramePr>
          <p:cNvPr id="9" name="表 8"/>
          <p:cNvGraphicFramePr>
            <a:graphicFrameLocks noGrp="1"/>
          </p:cNvGraphicFramePr>
          <p:nvPr/>
        </p:nvGraphicFramePr>
        <p:xfrm>
          <a:off x="2051720" y="4869160"/>
          <a:ext cx="6840759" cy="1811517"/>
        </p:xfrm>
        <a:graphic>
          <a:graphicData uri="http://schemas.openxmlformats.org/drawingml/2006/table">
            <a:tbl>
              <a:tblPr>
                <a:tableStyleId>{3C2FFA5D-87B4-456A-9821-1D502468CF0F}</a:tableStyleId>
              </a:tblPr>
              <a:tblGrid>
                <a:gridCol w="1782984"/>
                <a:gridCol w="1002927"/>
                <a:gridCol w="1351616"/>
                <a:gridCol w="1351616"/>
                <a:gridCol w="1351616"/>
              </a:tblGrid>
              <a:tr h="242049">
                <a:tc gridSpan="5">
                  <a:txBody>
                    <a:bodyPr/>
                    <a:lstStyle/>
                    <a:p>
                      <a:pPr algn="ctr" fontAlgn="ctr"/>
                      <a:r>
                        <a:rPr lang="ja-JP" altLang="en-US" sz="1200" b="1" u="none" strike="noStrike" dirty="0">
                          <a:latin typeface="ＭＳ Ｐゴシック" pitchFamily="50" charset="-128"/>
                          <a:ea typeface="ＭＳ Ｐゴシック" pitchFamily="50" charset="-128"/>
                        </a:rPr>
                        <a:t>流入箇所数</a:t>
                      </a:r>
                      <a:endParaRPr lang="ja-JP" altLang="en-US" sz="12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450816">
                <a:tc>
                  <a:txBody>
                    <a:bodyPr/>
                    <a:lstStyle/>
                    <a:p>
                      <a:pPr algn="ctr" fontAlgn="ctr"/>
                      <a:r>
                        <a:rPr lang="ja-JP" altLang="en-US" sz="1200" u="none" strike="noStrike" dirty="0">
                          <a:latin typeface="ＭＳ Ｐゴシック" pitchFamily="50" charset="-128"/>
                          <a:ea typeface="ＭＳ Ｐゴシック" pitchFamily="50" charset="-128"/>
                        </a:rPr>
                        <a:t>　</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ja-JP" altLang="en-US" sz="1200" u="none" strike="noStrike">
                          <a:latin typeface="ＭＳ Ｐゴシック" pitchFamily="50" charset="-128"/>
                          <a:ea typeface="ＭＳ Ｐゴシック" pitchFamily="50" charset="-128"/>
                        </a:rPr>
                        <a:t>止水板なし</a:t>
                      </a:r>
                      <a:endParaRPr lang="ja-JP" altLang="en-US"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en-US" altLang="ja-JP" sz="1200" u="none" strike="noStrike" dirty="0">
                          <a:latin typeface="ＭＳ Ｐゴシック" pitchFamily="50" charset="-128"/>
                          <a:ea typeface="ＭＳ Ｐゴシック" pitchFamily="50" charset="-128"/>
                        </a:rPr>
                        <a:t>3</a:t>
                      </a:r>
                      <a:r>
                        <a:rPr lang="ja-JP" altLang="en-US" sz="1200" u="none" strike="noStrike" dirty="0">
                          <a:latin typeface="ＭＳ Ｐゴシック" pitchFamily="50" charset="-128"/>
                          <a:ea typeface="ＭＳ Ｐゴシック" pitchFamily="50" charset="-128"/>
                        </a:rPr>
                        <a:t>降雨共通流入</a:t>
                      </a:r>
                      <a:r>
                        <a:rPr lang="ja-JP" altLang="en-US" sz="1200" u="none" strike="noStrike" dirty="0" smtClean="0">
                          <a:latin typeface="ＭＳ Ｐゴシック" pitchFamily="50" charset="-128"/>
                          <a:ea typeface="ＭＳ Ｐゴシック" pitchFamily="50" charset="-128"/>
                        </a:rPr>
                        <a:t>箇所</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en-US" altLang="ja-JP" sz="1200" u="none" strike="noStrike" dirty="0">
                          <a:latin typeface="ＭＳ Ｐゴシック" pitchFamily="50" charset="-128"/>
                          <a:ea typeface="ＭＳ Ｐゴシック" pitchFamily="50" charset="-128"/>
                        </a:rPr>
                        <a:t>2</a:t>
                      </a:r>
                      <a:r>
                        <a:rPr lang="ja-JP" altLang="en-US" sz="1200" u="none" strike="noStrike" dirty="0">
                          <a:latin typeface="ＭＳ Ｐゴシック" pitchFamily="50" charset="-128"/>
                          <a:ea typeface="ＭＳ Ｐゴシック" pitchFamily="50" charset="-128"/>
                        </a:rPr>
                        <a:t>降雨以上共通流入</a:t>
                      </a:r>
                      <a:r>
                        <a:rPr lang="ja-JP" altLang="en-US" sz="1200" u="none" strike="noStrike" dirty="0" smtClean="0">
                          <a:latin typeface="ＭＳ Ｐゴシック" pitchFamily="50" charset="-128"/>
                          <a:ea typeface="ＭＳ Ｐゴシック" pitchFamily="50" charset="-128"/>
                        </a:rPr>
                        <a:t>箇所</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ja-JP" altLang="en-US" sz="1200" u="none" strike="noStrike" dirty="0">
                          <a:latin typeface="ＭＳ Ｐゴシック" pitchFamily="50" charset="-128"/>
                          <a:ea typeface="ＭＳ Ｐゴシック" pitchFamily="50" charset="-128"/>
                        </a:rPr>
                        <a:t>岡崎豪雨流入</a:t>
                      </a:r>
                      <a:r>
                        <a:rPr lang="ja-JP" altLang="en-US" sz="1200" u="none" strike="noStrike" dirty="0" smtClean="0">
                          <a:latin typeface="ＭＳ Ｐゴシック" pitchFamily="50" charset="-128"/>
                          <a:ea typeface="ＭＳ Ｐゴシック" pitchFamily="50" charset="-128"/>
                        </a:rPr>
                        <a:t>箇所</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r>
              <a:tr h="230955">
                <a:tc>
                  <a:txBody>
                    <a:bodyPr/>
                    <a:lstStyle/>
                    <a:p>
                      <a:pPr algn="ctr" fontAlgn="ctr"/>
                      <a:r>
                        <a:rPr lang="zh-TW" altLang="en-US" sz="1200" u="none" strike="noStrike" dirty="0">
                          <a:latin typeface="ＭＳ Ｐゴシック" pitchFamily="50" charset="-128"/>
                          <a:ea typeface="ＭＳ Ｐゴシック" pitchFamily="50" charset="-128"/>
                        </a:rPr>
                        <a:t>止水板設置箇所数</a:t>
                      </a:r>
                      <a:endParaRPr lang="zh-TW"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16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19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45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r>
              <a:tr h="219861">
                <a:tc>
                  <a:txBody>
                    <a:bodyPr/>
                    <a:lstStyle/>
                    <a:p>
                      <a:pPr algn="ctr" fontAlgn="ctr"/>
                      <a:r>
                        <a:rPr lang="ja-JP" altLang="en-US" sz="1200" u="none" strike="noStrike" dirty="0">
                          <a:latin typeface="ＭＳ Ｐゴシック" pitchFamily="50" charset="-128"/>
                          <a:ea typeface="ＭＳ Ｐゴシック" pitchFamily="50" charset="-128"/>
                        </a:rPr>
                        <a:t>止水板なし流入箇所数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45</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29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26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r>
              <a:tr h="208767">
                <a:tc>
                  <a:txBody>
                    <a:bodyPr/>
                    <a:lstStyle/>
                    <a:p>
                      <a:pPr algn="ctr" fontAlgn="ctr"/>
                      <a:r>
                        <a:rPr lang="ja-JP" altLang="en-US" sz="1200" u="none" strike="noStrike" dirty="0">
                          <a:latin typeface="ＭＳ Ｐゴシック" pitchFamily="50" charset="-128"/>
                          <a:ea typeface="ＭＳ Ｐゴシック" pitchFamily="50" charset="-128"/>
                        </a:rPr>
                        <a:t>止水板付き流入箇所数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0</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1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4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4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r>
              <a:tr h="205704">
                <a:tc>
                  <a:txBody>
                    <a:bodyPr/>
                    <a:lstStyle/>
                    <a:p>
                      <a:pPr algn="ctr" fontAlgn="ctr"/>
                      <a:r>
                        <a:rPr lang="ja-JP" altLang="en-US" sz="1200" u="none" strike="noStrike" dirty="0">
                          <a:latin typeface="ＭＳ Ｐゴシック" pitchFamily="50" charset="-128"/>
                          <a:ea typeface="ＭＳ Ｐゴシック" pitchFamily="50" charset="-128"/>
                        </a:rPr>
                        <a:t>新流入箇所数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17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18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25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r>
              <a:tr h="242049">
                <a:tc>
                  <a:txBody>
                    <a:bodyPr/>
                    <a:lstStyle/>
                    <a:p>
                      <a:pPr algn="ctr" fontAlgn="ctr"/>
                      <a:r>
                        <a:rPr lang="ja-JP" altLang="en-US" sz="1200" b="1" u="none" strike="noStrike" dirty="0">
                          <a:latin typeface="ＭＳ Ｐゴシック" pitchFamily="50" charset="-128"/>
                          <a:ea typeface="ＭＳ Ｐゴシック" pitchFamily="50" charset="-128"/>
                        </a:rPr>
                        <a:t>合計</a:t>
                      </a:r>
                      <a:endParaRPr lang="ja-JP" altLang="en-US" sz="12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400" b="1" u="none" strike="noStrike" dirty="0">
                          <a:latin typeface="ＭＳ Ｐゴシック" pitchFamily="50" charset="-128"/>
                          <a:ea typeface="ＭＳ Ｐゴシック" pitchFamily="50" charset="-128"/>
                        </a:rPr>
                        <a:t>45</a:t>
                      </a:r>
                      <a:endParaRPr lang="en-US" altLang="ja-JP" sz="14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600" b="1" u="none" strike="noStrike" dirty="0">
                          <a:solidFill>
                            <a:srgbClr val="FF0000"/>
                          </a:solidFill>
                          <a:latin typeface="ＭＳ Ｐゴシック" pitchFamily="50" charset="-128"/>
                          <a:ea typeface="ＭＳ Ｐゴシック" pitchFamily="50" charset="-128"/>
                        </a:rPr>
                        <a:t>47</a:t>
                      </a:r>
                      <a:r>
                        <a:rPr lang="en-US" altLang="ja-JP" sz="1600" b="1" u="none" strike="noStrike" dirty="0">
                          <a:latin typeface="ＭＳ Ｐゴシック" pitchFamily="50" charset="-128"/>
                          <a:ea typeface="ＭＳ Ｐゴシック" pitchFamily="50" charset="-128"/>
                        </a:rPr>
                        <a:t> </a:t>
                      </a:r>
                      <a:endParaRPr lang="en-US" altLang="ja-JP" sz="16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600" b="1" u="none" strike="noStrike" dirty="0">
                          <a:solidFill>
                            <a:srgbClr val="FF0000"/>
                          </a:solidFill>
                          <a:latin typeface="ＭＳ Ｐゴシック" pitchFamily="50" charset="-128"/>
                          <a:ea typeface="ＭＳ Ｐゴシック" pitchFamily="50" charset="-128"/>
                        </a:rPr>
                        <a:t>48</a:t>
                      </a:r>
                      <a:endParaRPr lang="en-US" altLang="ja-JP" sz="1600" b="1" i="0" u="none" strike="noStrike" dirty="0">
                        <a:solidFill>
                          <a:srgbClr val="FF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400" b="1" u="none" strike="noStrike" dirty="0">
                          <a:solidFill>
                            <a:srgbClr val="002060"/>
                          </a:solidFill>
                          <a:latin typeface="ＭＳ Ｐゴシック" pitchFamily="50" charset="-128"/>
                          <a:ea typeface="ＭＳ Ｐゴシック" pitchFamily="50" charset="-128"/>
                        </a:rPr>
                        <a:t>29</a:t>
                      </a:r>
                      <a:endParaRPr lang="en-US" altLang="ja-JP" sz="1400" b="1" i="0" u="none" strike="noStrike" dirty="0">
                        <a:solidFill>
                          <a:srgbClr val="002060"/>
                        </a:solidFill>
                        <a:latin typeface="ＭＳ Ｐゴシック" pitchFamily="50" charset="-128"/>
                        <a:ea typeface="ＭＳ Ｐゴシック" pitchFamily="50" charset="-128"/>
                      </a:endParaRPr>
                    </a:p>
                  </a:txBody>
                  <a:tcPr marL="9525" marR="9525" marT="9525" marB="0" anchor="ctr"/>
                </a:tc>
              </a:tr>
            </a:tbl>
          </a:graphicData>
        </a:graphic>
      </p:graphicFrame>
      <p:sp>
        <p:nvSpPr>
          <p:cNvPr id="10" name="タイトル 1"/>
          <p:cNvSpPr txBox="1">
            <a:spLocks/>
          </p:cNvSpPr>
          <p:nvPr/>
        </p:nvSpPr>
        <p:spPr>
          <a:xfrm>
            <a:off x="467544" y="260648"/>
            <a:ext cx="8229600" cy="864096"/>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3200" kern="0" dirty="0" smtClean="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２．</a:t>
            </a:r>
            <a:r>
              <a:rPr kumimoji="1" lang="ja-JP" altLang="en-US" sz="3200" b="0" i="0" u="none" strike="noStrike" kern="0" cap="none" spc="0" normalizeH="0" baseline="0" noProof="0" dirty="0" smtClean="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rPr>
              <a:t>止水板設置後の結果</a:t>
            </a:r>
            <a:endParaRPr kumimoji="1" lang="ja-JP" altLang="en-US" sz="3200" b="0" i="0" u="none" strike="noStrike" kern="0" cap="none" spc="0" normalizeH="0" baseline="0" noProof="0" dirty="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endParaRPr>
          </a:p>
        </p:txBody>
      </p:sp>
      <p:sp>
        <p:nvSpPr>
          <p:cNvPr id="11" name="テキスト ボックス 10"/>
          <p:cNvSpPr txBox="1"/>
          <p:nvPr/>
        </p:nvSpPr>
        <p:spPr>
          <a:xfrm>
            <a:off x="83125" y="1404570"/>
            <a:ext cx="453970" cy="307777"/>
          </a:xfrm>
          <a:prstGeom prst="rect">
            <a:avLst/>
          </a:prstGeom>
          <a:noFill/>
        </p:spPr>
        <p:txBody>
          <a:bodyPr wrap="none" rtlCol="0">
            <a:spAutoFit/>
          </a:bodyPr>
          <a:lstStyle/>
          <a:p>
            <a:r>
              <a:rPr kumimoji="1" lang="en-US" altLang="ja-JP" sz="1400" dirty="0" smtClean="0"/>
              <a:t>ⅰ</a:t>
            </a:r>
            <a:r>
              <a:rPr kumimoji="1" lang="ja-JP" altLang="en-US" sz="1400" dirty="0" smtClean="0"/>
              <a:t>）</a:t>
            </a:r>
            <a:endParaRPr kumimoji="1" lang="ja-JP" altLang="en-US" sz="1400" dirty="0"/>
          </a:p>
        </p:txBody>
      </p:sp>
      <p:sp>
        <p:nvSpPr>
          <p:cNvPr id="12" name="テキスト ボックス 11"/>
          <p:cNvSpPr txBox="1"/>
          <p:nvPr/>
        </p:nvSpPr>
        <p:spPr>
          <a:xfrm>
            <a:off x="3011574" y="1404570"/>
            <a:ext cx="453970" cy="307777"/>
          </a:xfrm>
          <a:prstGeom prst="rect">
            <a:avLst/>
          </a:prstGeom>
          <a:noFill/>
        </p:spPr>
        <p:txBody>
          <a:bodyPr wrap="none" rtlCol="0">
            <a:spAutoFit/>
          </a:bodyPr>
          <a:lstStyle/>
          <a:p>
            <a:r>
              <a:rPr lang="en-US" altLang="ja-JP" sz="1400" dirty="0" smtClean="0"/>
              <a:t>ⅱ</a:t>
            </a:r>
            <a:r>
              <a:rPr kumimoji="1" lang="ja-JP" altLang="en-US" sz="1400" dirty="0" smtClean="0"/>
              <a:t>）</a:t>
            </a:r>
            <a:endParaRPr kumimoji="1" lang="ja-JP" altLang="en-US" sz="1400" dirty="0"/>
          </a:p>
        </p:txBody>
      </p:sp>
      <p:sp>
        <p:nvSpPr>
          <p:cNvPr id="13" name="テキスト ボックス 12"/>
          <p:cNvSpPr txBox="1"/>
          <p:nvPr/>
        </p:nvSpPr>
        <p:spPr>
          <a:xfrm>
            <a:off x="5892652" y="1404570"/>
            <a:ext cx="453970" cy="307777"/>
          </a:xfrm>
          <a:prstGeom prst="rect">
            <a:avLst/>
          </a:prstGeom>
          <a:noFill/>
        </p:spPr>
        <p:txBody>
          <a:bodyPr wrap="none" rtlCol="0">
            <a:spAutoFit/>
          </a:bodyPr>
          <a:lstStyle/>
          <a:p>
            <a:r>
              <a:rPr lang="en-US" altLang="ja-JP" sz="1400" dirty="0" smtClean="0"/>
              <a:t>ⅲ</a:t>
            </a:r>
            <a:r>
              <a:rPr kumimoji="1" lang="ja-JP" altLang="en-US" sz="1400" dirty="0" smtClean="0"/>
              <a:t>）</a:t>
            </a:r>
            <a:endParaRPr kumimoji="1" lang="ja-JP" altLang="en-US" sz="1400" dirty="0"/>
          </a:p>
        </p:txBody>
      </p:sp>
      <p:sp>
        <p:nvSpPr>
          <p:cNvPr id="14" name="星 12 13"/>
          <p:cNvSpPr/>
          <p:nvPr/>
        </p:nvSpPr>
        <p:spPr>
          <a:xfrm>
            <a:off x="714348" y="4214818"/>
            <a:ext cx="1785950" cy="785818"/>
          </a:xfrm>
          <a:prstGeom prst="star12">
            <a:avLst>
              <a:gd name="adj" fmla="val 3620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rPr>
              <a:t>４７箇所</a:t>
            </a:r>
            <a:endParaRPr kumimoji="1" lang="ja-JP" altLang="en-US" sz="1600" b="1" dirty="0">
              <a:solidFill>
                <a:schemeClr val="tx1"/>
              </a:solidFill>
            </a:endParaRPr>
          </a:p>
        </p:txBody>
      </p:sp>
      <p:sp>
        <p:nvSpPr>
          <p:cNvPr id="15" name="星 12 14"/>
          <p:cNvSpPr/>
          <p:nvPr/>
        </p:nvSpPr>
        <p:spPr>
          <a:xfrm>
            <a:off x="3643306" y="4214818"/>
            <a:ext cx="1785950" cy="785818"/>
          </a:xfrm>
          <a:prstGeom prst="star12">
            <a:avLst>
              <a:gd name="adj" fmla="val 3620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rPr>
              <a:t>４８箇所</a:t>
            </a:r>
            <a:endParaRPr kumimoji="1" lang="ja-JP" altLang="en-US" sz="1600" b="1" dirty="0">
              <a:solidFill>
                <a:schemeClr val="tx1"/>
              </a:solidFill>
            </a:endParaRPr>
          </a:p>
        </p:txBody>
      </p:sp>
      <p:sp>
        <p:nvSpPr>
          <p:cNvPr id="17" name="八角形 16"/>
          <p:cNvSpPr/>
          <p:nvPr/>
        </p:nvSpPr>
        <p:spPr>
          <a:xfrm>
            <a:off x="6858016" y="4310194"/>
            <a:ext cx="1285884" cy="642942"/>
          </a:xfrm>
          <a:prstGeom prst="octagon">
            <a:avLst/>
          </a:prstGeom>
          <a:noFill/>
          <a:ln w="571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２９箇所</a:t>
            </a:r>
            <a:endParaRPr kumimoji="1" lang="ja-JP" altLang="en-US" b="1" dirty="0">
              <a:solidFill>
                <a:schemeClr val="tx1"/>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p:cNvPicPr preferRelativeResize="0">
            <a:picLocks noChangeAspect="1" noChangeArrowheads="1"/>
          </p:cNvPicPr>
          <p:nvPr/>
        </p:nvPicPr>
        <p:blipFill>
          <a:blip r:embed="rId3" cstate="print"/>
          <a:srcRect t="7216" r="-11"/>
          <a:stretch>
            <a:fillRect/>
          </a:stretch>
        </p:blipFill>
        <p:spPr bwMode="auto">
          <a:xfrm>
            <a:off x="3275856" y="980728"/>
            <a:ext cx="2520280" cy="2777820"/>
          </a:xfrm>
          <a:prstGeom prst="rect">
            <a:avLst/>
          </a:prstGeom>
          <a:noFill/>
        </p:spPr>
      </p:pic>
      <p:sp>
        <p:nvSpPr>
          <p:cNvPr id="5427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pic>
        <p:nvPicPr>
          <p:cNvPr id="54277" name="Picture 5"/>
          <p:cNvPicPr>
            <a:picLocks noChangeArrowheads="1"/>
          </p:cNvPicPr>
          <p:nvPr/>
        </p:nvPicPr>
        <p:blipFill>
          <a:blip r:embed="rId4" cstate="print"/>
          <a:srcRect t="9424" r="-11"/>
          <a:stretch>
            <a:fillRect/>
          </a:stretch>
        </p:blipFill>
        <p:spPr bwMode="auto">
          <a:xfrm>
            <a:off x="6156176" y="980728"/>
            <a:ext cx="2520280" cy="2808000"/>
          </a:xfrm>
          <a:prstGeom prst="rect">
            <a:avLst/>
          </a:prstGeom>
          <a:noFill/>
          <a:ln w="9525">
            <a:noFill/>
            <a:miter lim="800000"/>
            <a:headEnd/>
            <a:tailEnd/>
          </a:ln>
        </p:spPr>
      </p:pic>
      <p:sp>
        <p:nvSpPr>
          <p:cNvPr id="7" name="タイトル 1"/>
          <p:cNvSpPr txBox="1">
            <a:spLocks/>
          </p:cNvSpPr>
          <p:nvPr/>
        </p:nvSpPr>
        <p:spPr>
          <a:xfrm>
            <a:off x="467544" y="188640"/>
            <a:ext cx="8229600" cy="864096"/>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2800" b="0" i="0" u="none" strike="noStrike" kern="0" cap="none" spc="0" normalizeH="0" baseline="0" noProof="0" dirty="0" smtClean="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rPr>
              <a:t>＊止水板設置後の浸水状況</a:t>
            </a:r>
            <a:endParaRPr kumimoji="1" lang="ja-JP" altLang="en-US" sz="2800" b="0" i="0" u="none" strike="noStrike" kern="0" cap="none" spc="0" normalizeH="0" baseline="0" noProof="0" dirty="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endParaRPr>
          </a:p>
        </p:txBody>
      </p:sp>
      <p:pic>
        <p:nvPicPr>
          <p:cNvPr id="8" name="Picture 2"/>
          <p:cNvPicPr>
            <a:picLocks noChangeArrowheads="1"/>
          </p:cNvPicPr>
          <p:nvPr/>
        </p:nvPicPr>
        <p:blipFill>
          <a:blip r:embed="rId5" cstate="print"/>
          <a:srcRect t="7689" r="1528"/>
          <a:stretch>
            <a:fillRect/>
          </a:stretch>
        </p:blipFill>
        <p:spPr bwMode="auto">
          <a:xfrm>
            <a:off x="395536" y="980728"/>
            <a:ext cx="2520000" cy="2808000"/>
          </a:xfrm>
          <a:prstGeom prst="rect">
            <a:avLst/>
          </a:prstGeom>
          <a:noFill/>
          <a:ln w="9525">
            <a:noFill/>
            <a:miter lim="800000"/>
            <a:headEnd/>
            <a:tailEnd/>
          </a:ln>
        </p:spPr>
      </p:pic>
      <p:sp>
        <p:nvSpPr>
          <p:cNvPr id="9" name="コンテンツ プレースホルダ 2"/>
          <p:cNvSpPr txBox="1">
            <a:spLocks/>
          </p:cNvSpPr>
          <p:nvPr/>
        </p:nvSpPr>
        <p:spPr>
          <a:xfrm>
            <a:off x="3131840" y="3789040"/>
            <a:ext cx="2880320" cy="576064"/>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
                <a:schemeClr val="accent1">
                  <a:shade val="75000"/>
                </a:schemeClr>
              </a:buClr>
              <a:buSzPct val="60000"/>
              <a:tabLst/>
              <a:defRPr/>
            </a:pPr>
            <a:r>
              <a:rPr kumimoji="1" lang="en-US" altLang="ja-JP" sz="1400" b="0" i="0" u="none" strike="noStrike" kern="0" cap="none" spc="0" normalizeH="0" baseline="0" noProof="0" dirty="0" smtClean="0">
                <a:ln>
                  <a:noFill/>
                </a:ln>
                <a:solidFill>
                  <a:schemeClr val="tx2"/>
                </a:solidFill>
                <a:effectLst/>
                <a:uLnTx/>
                <a:uFillTx/>
                <a:latin typeface="+mn-lt"/>
                <a:ea typeface="+mn-ea"/>
                <a:cs typeface="+mn-cs"/>
              </a:rPr>
              <a:t>ⅰ</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）３種類の降雨共通で流入する出入口（</a:t>
            </a:r>
            <a:r>
              <a:rPr kumimoji="1" lang="ja-JP" altLang="en-US" sz="1400" b="1" i="0" u="none" strike="noStrike" kern="0" cap="none" spc="0" normalizeH="0" baseline="0" noProof="0" dirty="0" smtClean="0">
                <a:ln>
                  <a:noFill/>
                </a:ln>
                <a:solidFill>
                  <a:srgbClr val="FF0000"/>
                </a:solidFill>
                <a:effectLst/>
                <a:uLnTx/>
                <a:uFillTx/>
                <a:latin typeface="+mn-lt"/>
                <a:ea typeface="+mn-ea"/>
                <a:cs typeface="+mn-cs"/>
              </a:rPr>
              <a:t>１６箇所</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）に設置した場合</a:t>
            </a:r>
            <a:endParaRPr kumimoji="1" lang="ja-JP" altLang="en-US" sz="1400" b="0" i="0" u="none" strike="noStrike" kern="0" cap="none" spc="0" normalizeH="0" baseline="0" noProof="0" dirty="0">
              <a:ln>
                <a:noFill/>
              </a:ln>
              <a:solidFill>
                <a:schemeClr val="tx2"/>
              </a:solidFill>
              <a:effectLst/>
              <a:uLnTx/>
              <a:uFillTx/>
              <a:latin typeface="+mn-lt"/>
              <a:ea typeface="+mn-ea"/>
              <a:cs typeface="+mn-cs"/>
            </a:endParaRPr>
          </a:p>
        </p:txBody>
      </p:sp>
      <p:pic>
        <p:nvPicPr>
          <p:cNvPr id="56321" name="グラフ 4"/>
          <p:cNvPicPr>
            <a:picLocks noChangeAspect="1" noChangeArrowheads="1"/>
          </p:cNvPicPr>
          <p:nvPr/>
        </p:nvPicPr>
        <p:blipFill>
          <a:blip r:embed="rId6" cstate="print"/>
          <a:srcRect/>
          <a:stretch>
            <a:fillRect/>
          </a:stretch>
        </p:blipFill>
        <p:spPr bwMode="auto">
          <a:xfrm>
            <a:off x="539552" y="4437112"/>
            <a:ext cx="3466424" cy="2232248"/>
          </a:xfrm>
          <a:prstGeom prst="rect">
            <a:avLst/>
          </a:prstGeom>
          <a:noFill/>
          <a:ln w="9525">
            <a:noFill/>
            <a:miter lim="800000"/>
            <a:headEnd/>
            <a:tailEnd/>
          </a:ln>
        </p:spPr>
      </p:pic>
      <p:sp>
        <p:nvSpPr>
          <p:cNvPr id="12" name="コンテンツ プレースホルダ 2"/>
          <p:cNvSpPr txBox="1">
            <a:spLocks/>
          </p:cNvSpPr>
          <p:nvPr/>
        </p:nvSpPr>
        <p:spPr>
          <a:xfrm>
            <a:off x="6084168" y="3789040"/>
            <a:ext cx="2928958" cy="571504"/>
          </a:xfrm>
          <a:prstGeom prst="rect">
            <a:avLst/>
          </a:prstGeom>
        </p:spPr>
        <p:txBody>
          <a:bodyPr vert="horz" rtlCol="0">
            <a:noAutofit/>
          </a:bodyPr>
          <a:lstStyle/>
          <a:p>
            <a:pPr marL="342900" marR="0" lvl="0" indent="-342900" algn="l" defTabSz="914400" rtl="0" eaLnBrk="1" fontAlgn="auto" latinLnBrk="0" hangingPunct="1">
              <a:lnSpc>
                <a:spcPct val="100000"/>
              </a:lnSpc>
              <a:spcBef>
                <a:spcPct val="20000"/>
              </a:spcBef>
              <a:spcAft>
                <a:spcPts val="0"/>
              </a:spcAft>
              <a:buClr>
                <a:schemeClr val="accent1">
                  <a:shade val="75000"/>
                </a:schemeClr>
              </a:buClr>
              <a:buSzPct val="60000"/>
              <a:tabLst/>
              <a:defRPr/>
            </a:pPr>
            <a:r>
              <a:rPr kumimoji="1" lang="en-US" altLang="ja-JP" sz="1400" b="0" i="0" u="none" strike="noStrike" kern="0" cap="none" spc="0" normalizeH="0" baseline="0" noProof="0" dirty="0" smtClean="0">
                <a:ln>
                  <a:noFill/>
                </a:ln>
                <a:solidFill>
                  <a:schemeClr val="tx2"/>
                </a:solidFill>
                <a:effectLst/>
                <a:uLnTx/>
                <a:uFillTx/>
                <a:latin typeface="+mn-lt"/>
                <a:ea typeface="+mn-ea"/>
                <a:cs typeface="+mn-cs"/>
              </a:rPr>
              <a:t>ⅱ</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）２種類以上の降雨で流入する出入口（</a:t>
            </a:r>
            <a:r>
              <a:rPr kumimoji="1" lang="ja-JP" altLang="en-US" sz="1400" b="1" i="0" u="none" strike="noStrike" kern="0" cap="none" spc="0" normalizeH="0" baseline="0" noProof="0" dirty="0" smtClean="0">
                <a:ln>
                  <a:noFill/>
                </a:ln>
                <a:solidFill>
                  <a:srgbClr val="FF0000"/>
                </a:solidFill>
                <a:effectLst/>
                <a:uLnTx/>
                <a:uFillTx/>
                <a:latin typeface="+mn-lt"/>
                <a:ea typeface="+mn-ea"/>
                <a:cs typeface="+mn-cs"/>
              </a:rPr>
              <a:t>１９箇所</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）に設置した場合</a:t>
            </a:r>
            <a:endParaRPr kumimoji="1" lang="ja-JP" altLang="en-US" sz="1400" b="0" i="0" u="none" strike="noStrike" kern="0" cap="none" spc="0" normalizeH="0" baseline="0" noProof="0" dirty="0">
              <a:ln>
                <a:noFill/>
              </a:ln>
              <a:solidFill>
                <a:schemeClr val="tx2"/>
              </a:solidFill>
              <a:effectLst/>
              <a:uLnTx/>
              <a:uFillTx/>
              <a:latin typeface="+mn-lt"/>
              <a:ea typeface="+mn-ea"/>
              <a:cs typeface="+mn-cs"/>
            </a:endParaRPr>
          </a:p>
        </p:txBody>
      </p:sp>
      <p:sp>
        <p:nvSpPr>
          <p:cNvPr id="13" name="コンテンツ プレースホルダ 2"/>
          <p:cNvSpPr txBox="1">
            <a:spLocks/>
          </p:cNvSpPr>
          <p:nvPr/>
        </p:nvSpPr>
        <p:spPr>
          <a:xfrm>
            <a:off x="251520" y="3789040"/>
            <a:ext cx="2928958" cy="571504"/>
          </a:xfrm>
          <a:prstGeom prst="rect">
            <a:avLst/>
          </a:prstGeom>
        </p:spPr>
        <p:txBody>
          <a:bodyPr vert="horz" rtlCol="0">
            <a:noAutofit/>
          </a:bodyPr>
          <a:lstStyle/>
          <a:p>
            <a:pPr marL="342900" marR="0" lvl="0" indent="-342900" algn="l" defTabSz="914400" rtl="0" eaLnBrk="1" fontAlgn="auto" latinLnBrk="0" hangingPunct="1">
              <a:lnSpc>
                <a:spcPct val="100000"/>
              </a:lnSpc>
              <a:spcBef>
                <a:spcPct val="20000"/>
              </a:spcBef>
              <a:spcAft>
                <a:spcPts val="0"/>
              </a:spcAft>
              <a:buClr>
                <a:schemeClr val="accent1">
                  <a:shade val="75000"/>
                </a:schemeClr>
              </a:buClr>
              <a:buSzPct val="60000"/>
              <a:buFont typeface="Wingdings"/>
              <a:buChar char="u"/>
              <a:tabLst/>
              <a:defRPr/>
            </a:pP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止水板を設置していない場合</a:t>
            </a:r>
            <a:endParaRPr kumimoji="1" lang="ja-JP" altLang="en-US" sz="1400" b="0" i="0" u="none" strike="noStrike" kern="0" cap="none" spc="0" normalizeH="0" baseline="0" noProof="0" dirty="0">
              <a:ln>
                <a:noFill/>
              </a:ln>
              <a:solidFill>
                <a:schemeClr val="tx2"/>
              </a:solidFill>
              <a:effectLst/>
              <a:uLnTx/>
              <a:uFillTx/>
              <a:latin typeface="+mn-lt"/>
              <a:ea typeface="+mn-ea"/>
              <a:cs typeface="+mn-cs"/>
            </a:endParaRPr>
          </a:p>
        </p:txBody>
      </p:sp>
      <p:sp>
        <p:nvSpPr>
          <p:cNvPr id="14" name="円/楕円 13"/>
          <p:cNvSpPr/>
          <p:nvPr/>
        </p:nvSpPr>
        <p:spPr>
          <a:xfrm>
            <a:off x="4644008" y="4797152"/>
            <a:ext cx="3816424" cy="170648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latin typeface="ＭＳ Ｐゴシック" pitchFamily="50" charset="-128"/>
                <a:ea typeface="ＭＳ Ｐゴシック" pitchFamily="50" charset="-128"/>
              </a:rPr>
              <a:t>止水板設置により</a:t>
            </a:r>
            <a:r>
              <a:rPr kumimoji="1" lang="ja-JP" altLang="en-US" sz="1400" dirty="0" err="1" smtClean="0">
                <a:latin typeface="ＭＳ Ｐゴシック" pitchFamily="50" charset="-128"/>
                <a:ea typeface="ＭＳ Ｐゴシック" pitchFamily="50" charset="-128"/>
              </a:rPr>
              <a:t>．．．</a:t>
            </a:r>
            <a:endParaRPr kumimoji="1" lang="en-US" altLang="ja-JP" sz="1400" dirty="0" smtClean="0">
              <a:latin typeface="ＭＳ Ｐゴシック" pitchFamily="50" charset="-128"/>
              <a:ea typeface="ＭＳ Ｐゴシック" pitchFamily="50" charset="-128"/>
            </a:endParaRPr>
          </a:p>
          <a:p>
            <a:pPr algn="just"/>
            <a:r>
              <a:rPr kumimoji="1" lang="ja-JP" altLang="en-US" b="1" dirty="0" smtClean="0">
                <a:latin typeface="ＭＳ Ｐゴシック" pitchFamily="50" charset="-128"/>
                <a:ea typeface="ＭＳ Ｐゴシック" pitchFamily="50" charset="-128"/>
              </a:rPr>
              <a:t>　　・浸水域が拡がる！</a:t>
            </a:r>
            <a:endParaRPr kumimoji="1" lang="en-US" altLang="ja-JP" b="1" dirty="0" smtClean="0">
              <a:latin typeface="ＭＳ Ｐゴシック" pitchFamily="50" charset="-128"/>
              <a:ea typeface="ＭＳ Ｐゴシック" pitchFamily="50" charset="-128"/>
            </a:endParaRPr>
          </a:p>
          <a:p>
            <a:pPr algn="just"/>
            <a:r>
              <a:rPr lang="ja-JP" altLang="en-US" b="1" dirty="0" smtClean="0">
                <a:latin typeface="ＭＳ Ｐゴシック" pitchFamily="50" charset="-128"/>
                <a:ea typeface="ＭＳ Ｐゴシック" pitchFamily="50" charset="-128"/>
              </a:rPr>
              <a:t>　　・浸水深が深くなる！</a:t>
            </a:r>
            <a:endParaRPr kumimoji="1" lang="ja-JP" altLang="en-US" b="1" dirty="0">
              <a:latin typeface="ＭＳ Ｐゴシック" pitchFamily="50" charset="-128"/>
              <a:ea typeface="ＭＳ Ｐゴシック" pitchFamily="50" charset="-128"/>
            </a:endParaRPr>
          </a:p>
        </p:txBody>
      </p:sp>
      <p:pic>
        <p:nvPicPr>
          <p:cNvPr id="111" name="Picture 2"/>
          <p:cNvPicPr>
            <a:picLocks noChangeAspect="1" noChangeArrowheads="1"/>
          </p:cNvPicPr>
          <p:nvPr/>
        </p:nvPicPr>
        <p:blipFill>
          <a:blip r:embed="rId7" cstate="print">
            <a:clrChange>
              <a:clrFrom>
                <a:srgbClr val="FFFFFF"/>
              </a:clrFrom>
              <a:clrTo>
                <a:srgbClr val="FFFFFF">
                  <a:alpha val="0"/>
                </a:srgbClr>
              </a:clrTo>
            </a:clrChange>
          </a:blip>
          <a:srcRect l="13899" t="36909"/>
          <a:stretch>
            <a:fillRect/>
          </a:stretch>
        </p:blipFill>
        <p:spPr bwMode="auto">
          <a:xfrm>
            <a:off x="395536" y="980728"/>
            <a:ext cx="764674" cy="864096"/>
          </a:xfrm>
          <a:prstGeom prst="rect">
            <a:avLst/>
          </a:prstGeom>
          <a:solidFill>
            <a:srgbClr val="F9F9F9"/>
          </a:solidFill>
          <a:ln w="9525">
            <a:noFill/>
            <a:miter lim="800000"/>
            <a:headEnd/>
            <a:tailEnd/>
          </a:ln>
          <a:effec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円/楕円 39"/>
          <p:cNvSpPr/>
          <p:nvPr/>
        </p:nvSpPr>
        <p:spPr>
          <a:xfrm>
            <a:off x="7056655" y="6310434"/>
            <a:ext cx="1214446" cy="50006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4139952" y="6307804"/>
            <a:ext cx="1214446" cy="50006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935975" y="6298559"/>
            <a:ext cx="1214446" cy="50006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1691680" y="3380742"/>
            <a:ext cx="1214446" cy="50006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4"/>
          <p:cNvGrpSpPr/>
          <p:nvPr/>
        </p:nvGrpSpPr>
        <p:grpSpPr>
          <a:xfrm>
            <a:off x="5724128" y="908720"/>
            <a:ext cx="2880000" cy="2857520"/>
            <a:chOff x="1512359" y="835131"/>
            <a:chExt cx="2550770" cy="2253197"/>
          </a:xfrm>
        </p:grpSpPr>
        <p:sp>
          <p:nvSpPr>
            <p:cNvPr id="6" name="テキスト ボックス 5"/>
            <p:cNvSpPr txBox="1"/>
            <p:nvPr/>
          </p:nvSpPr>
          <p:spPr>
            <a:xfrm>
              <a:off x="2000232" y="2857496"/>
              <a:ext cx="1428760" cy="230832"/>
            </a:xfrm>
            <a:prstGeom prst="rect">
              <a:avLst/>
            </a:prstGeom>
            <a:noFill/>
          </p:spPr>
          <p:txBody>
            <a:bodyPr wrap="square" rtlCol="0">
              <a:spAutoFit/>
            </a:bodyPr>
            <a:lstStyle/>
            <a:p>
              <a:r>
                <a:rPr lang="ja-JP" altLang="en-US" sz="900" dirty="0" smtClean="0">
                  <a:latin typeface="+mj-ea"/>
                  <a:ea typeface="+mj-ea"/>
                </a:rPr>
                <a:t>図</a:t>
              </a:r>
              <a:r>
                <a:rPr lang="en-US" altLang="ja-JP" sz="900" dirty="0" smtClean="0">
                  <a:latin typeface="+mj-ea"/>
                  <a:ea typeface="+mj-ea"/>
                </a:rPr>
                <a:t>-</a:t>
              </a:r>
              <a:r>
                <a:rPr lang="ja-JP" altLang="en-US" sz="900" dirty="0" smtClean="0">
                  <a:latin typeface="+mj-ea"/>
                  <a:ea typeface="+mj-ea"/>
                </a:rPr>
                <a:t>３</a:t>
              </a:r>
              <a:r>
                <a:rPr lang="en-US" altLang="ja-JP" sz="900" dirty="0" smtClean="0">
                  <a:latin typeface="+mj-ea"/>
                  <a:ea typeface="+mj-ea"/>
                </a:rPr>
                <a:t> </a:t>
              </a:r>
              <a:r>
                <a:rPr lang="ja-JP" altLang="en-US" sz="900" dirty="0" smtClean="0">
                  <a:latin typeface="+mj-ea"/>
                  <a:ea typeface="+mj-ea"/>
                </a:rPr>
                <a:t>　地下街出入口</a:t>
              </a:r>
              <a:endParaRPr kumimoji="1" lang="ja-JP" altLang="en-US" sz="900" dirty="0">
                <a:latin typeface="+mj-ea"/>
                <a:ea typeface="+mj-ea"/>
              </a:endParaRPr>
            </a:p>
          </p:txBody>
        </p:sp>
        <p:pic>
          <p:nvPicPr>
            <p:cNvPr id="7" name="Picture 2"/>
            <p:cNvPicPr>
              <a:picLocks noChangeAspect="1" noChangeArrowheads="1"/>
            </p:cNvPicPr>
            <p:nvPr/>
          </p:nvPicPr>
          <p:blipFill>
            <a:blip r:embed="rId3" cstate="print"/>
            <a:srcRect/>
            <a:stretch>
              <a:fillRect/>
            </a:stretch>
          </p:blipFill>
          <p:spPr bwMode="auto">
            <a:xfrm>
              <a:off x="1512359" y="835131"/>
              <a:ext cx="2500330" cy="2214563"/>
            </a:xfrm>
            <a:prstGeom prst="rect">
              <a:avLst/>
            </a:prstGeom>
            <a:noFill/>
            <a:ln w="9525">
              <a:noFill/>
              <a:miter lim="800000"/>
              <a:headEnd/>
              <a:tailEnd/>
            </a:ln>
            <a:effectLst/>
          </p:spPr>
        </p:pic>
        <p:sp>
          <p:nvSpPr>
            <p:cNvPr id="8" name="テキスト ボックス 7"/>
            <p:cNvSpPr txBox="1"/>
            <p:nvPr/>
          </p:nvSpPr>
          <p:spPr>
            <a:xfrm>
              <a:off x="3407994" y="2027322"/>
              <a:ext cx="571504"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D</a:t>
              </a:r>
              <a:endParaRPr kumimoji="1" lang="ja-JP" altLang="en-US" sz="1050" dirty="0">
                <a:ln>
                  <a:solidFill>
                    <a:schemeClr val="tx1"/>
                  </a:solidFill>
                </a:ln>
              </a:endParaRPr>
            </a:p>
          </p:txBody>
        </p:sp>
        <p:sp>
          <p:nvSpPr>
            <p:cNvPr id="9" name="テキスト ボックス 8"/>
            <p:cNvSpPr txBox="1"/>
            <p:nvPr/>
          </p:nvSpPr>
          <p:spPr>
            <a:xfrm>
              <a:off x="3491625" y="1133179"/>
              <a:ext cx="571504"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B</a:t>
              </a:r>
              <a:endParaRPr kumimoji="1" lang="ja-JP" altLang="en-US" sz="1050" dirty="0">
                <a:ln>
                  <a:solidFill>
                    <a:schemeClr val="tx1"/>
                  </a:solidFill>
                </a:ln>
              </a:endParaRPr>
            </a:p>
          </p:txBody>
        </p:sp>
        <p:sp>
          <p:nvSpPr>
            <p:cNvPr id="10" name="テキスト ボックス 9"/>
            <p:cNvSpPr txBox="1"/>
            <p:nvPr/>
          </p:nvSpPr>
          <p:spPr>
            <a:xfrm>
              <a:off x="2711069" y="2592625"/>
              <a:ext cx="642942" cy="160173"/>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E</a:t>
              </a:r>
              <a:endParaRPr kumimoji="1" lang="ja-JP" altLang="en-US" sz="1050" dirty="0">
                <a:ln>
                  <a:solidFill>
                    <a:schemeClr val="tx1"/>
                  </a:solidFill>
                </a:ln>
              </a:endParaRPr>
            </a:p>
          </p:txBody>
        </p:sp>
        <p:sp>
          <p:nvSpPr>
            <p:cNvPr id="11" name="テキスト ボックス 10"/>
            <p:cNvSpPr txBox="1"/>
            <p:nvPr/>
          </p:nvSpPr>
          <p:spPr>
            <a:xfrm>
              <a:off x="2345263" y="1105515"/>
              <a:ext cx="642942" cy="160173"/>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A</a:t>
              </a:r>
              <a:endParaRPr kumimoji="1" lang="ja-JP" altLang="en-US" sz="1050" dirty="0">
                <a:ln>
                  <a:solidFill>
                    <a:schemeClr val="tx1"/>
                  </a:solidFill>
                </a:ln>
              </a:endParaRPr>
            </a:p>
          </p:txBody>
        </p:sp>
        <p:sp>
          <p:nvSpPr>
            <p:cNvPr id="12" name="テキスト ボックス 11"/>
            <p:cNvSpPr txBox="1"/>
            <p:nvPr/>
          </p:nvSpPr>
          <p:spPr>
            <a:xfrm>
              <a:off x="1568113" y="2159788"/>
              <a:ext cx="571504"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F</a:t>
              </a:r>
              <a:endParaRPr kumimoji="1" lang="ja-JP" altLang="en-US" sz="1050" dirty="0">
                <a:ln>
                  <a:solidFill>
                    <a:schemeClr val="tx1"/>
                  </a:solidFill>
                </a:ln>
              </a:endParaRPr>
            </a:p>
          </p:txBody>
        </p:sp>
        <p:sp>
          <p:nvSpPr>
            <p:cNvPr id="13" name="テキスト ボックス 12"/>
            <p:cNvSpPr txBox="1"/>
            <p:nvPr/>
          </p:nvSpPr>
          <p:spPr>
            <a:xfrm>
              <a:off x="2432300" y="1563692"/>
              <a:ext cx="642942"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C</a:t>
              </a:r>
              <a:endParaRPr kumimoji="1" lang="ja-JP" altLang="en-US" sz="1050" dirty="0">
                <a:ln>
                  <a:solidFill>
                    <a:schemeClr val="tx1"/>
                  </a:solidFill>
                </a:ln>
              </a:endParaRPr>
            </a:p>
          </p:txBody>
        </p:sp>
      </p:grpSp>
      <p:pic>
        <p:nvPicPr>
          <p:cNvPr id="6146" name="Picture 2"/>
          <p:cNvPicPr>
            <a:picLocks noChangeAspect="1" noChangeArrowheads="1"/>
          </p:cNvPicPr>
          <p:nvPr/>
        </p:nvPicPr>
        <p:blipFill>
          <a:blip r:embed="rId4" cstate="print"/>
          <a:srcRect/>
          <a:stretch>
            <a:fillRect/>
          </a:stretch>
        </p:blipFill>
        <p:spPr bwMode="auto">
          <a:xfrm>
            <a:off x="6084168" y="4293096"/>
            <a:ext cx="2952000" cy="1958338"/>
          </a:xfrm>
          <a:prstGeom prst="rect">
            <a:avLst/>
          </a:prstGeom>
          <a:noFill/>
          <a:ln w="9525">
            <a:noFill/>
            <a:miter lim="800000"/>
            <a:headEnd/>
            <a:tailEnd/>
          </a:ln>
          <a:effectLst/>
        </p:spPr>
      </p:pic>
      <p:pic>
        <p:nvPicPr>
          <p:cNvPr id="6148" name="Picture 4"/>
          <p:cNvPicPr>
            <a:picLocks noChangeAspect="1" noChangeArrowheads="1"/>
          </p:cNvPicPr>
          <p:nvPr/>
        </p:nvPicPr>
        <p:blipFill>
          <a:blip r:embed="rId5" cstate="print"/>
          <a:srcRect/>
          <a:stretch>
            <a:fillRect/>
          </a:stretch>
        </p:blipFill>
        <p:spPr bwMode="auto">
          <a:xfrm>
            <a:off x="23750" y="4293097"/>
            <a:ext cx="2952000" cy="1939256"/>
          </a:xfrm>
          <a:prstGeom prst="rect">
            <a:avLst/>
          </a:prstGeom>
          <a:noFill/>
          <a:ln w="9525">
            <a:noFill/>
            <a:miter lim="800000"/>
            <a:headEnd/>
            <a:tailEnd/>
          </a:ln>
          <a:effectLst/>
        </p:spPr>
      </p:pic>
      <p:pic>
        <p:nvPicPr>
          <p:cNvPr id="6149" name="Picture 5"/>
          <p:cNvPicPr>
            <a:picLocks noChangeAspect="1" noChangeArrowheads="1"/>
          </p:cNvPicPr>
          <p:nvPr/>
        </p:nvPicPr>
        <p:blipFill>
          <a:blip r:embed="rId6" cstate="print"/>
          <a:srcRect/>
          <a:stretch>
            <a:fillRect/>
          </a:stretch>
        </p:blipFill>
        <p:spPr bwMode="auto">
          <a:xfrm>
            <a:off x="3059832" y="4293096"/>
            <a:ext cx="2952000" cy="1953628"/>
          </a:xfrm>
          <a:prstGeom prst="rect">
            <a:avLst/>
          </a:prstGeom>
          <a:noFill/>
          <a:ln w="9525">
            <a:noFill/>
            <a:miter lim="800000"/>
            <a:headEnd/>
            <a:tailEnd/>
          </a:ln>
          <a:effectLst/>
        </p:spPr>
      </p:pic>
      <p:graphicFrame>
        <p:nvGraphicFramePr>
          <p:cNvPr id="30" name="表 29"/>
          <p:cNvGraphicFramePr>
            <a:graphicFrameLocks noGrp="1"/>
          </p:cNvGraphicFramePr>
          <p:nvPr/>
        </p:nvGraphicFramePr>
        <p:xfrm>
          <a:off x="7236296" y="6381328"/>
          <a:ext cx="857256" cy="396240"/>
        </p:xfrm>
        <a:graphic>
          <a:graphicData uri="http://schemas.openxmlformats.org/drawingml/2006/table">
            <a:tbl>
              <a:tblPr/>
              <a:tblGrid>
                <a:gridCol w="857256"/>
              </a:tblGrid>
              <a:tr h="171450">
                <a:tc>
                  <a:txBody>
                    <a:bodyPr/>
                    <a:lstStyle/>
                    <a:p>
                      <a:pPr algn="l" fontAlgn="ctr"/>
                      <a:r>
                        <a:rPr lang="en-US" sz="12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36430</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graphicFrame>
        <p:nvGraphicFramePr>
          <p:cNvPr id="31" name="表 30"/>
          <p:cNvGraphicFramePr>
            <a:graphicFrameLocks noGrp="1"/>
          </p:cNvGraphicFramePr>
          <p:nvPr/>
        </p:nvGraphicFramePr>
        <p:xfrm>
          <a:off x="1115616" y="6381328"/>
          <a:ext cx="857256" cy="396240"/>
        </p:xfrm>
        <a:graphic>
          <a:graphicData uri="http://schemas.openxmlformats.org/drawingml/2006/table">
            <a:tbl>
              <a:tblPr/>
              <a:tblGrid>
                <a:gridCol w="857256"/>
              </a:tblGrid>
              <a:tr h="171450">
                <a:tc>
                  <a:txBody>
                    <a:bodyPr/>
                    <a:lstStyle/>
                    <a:p>
                      <a:pPr algn="l" fontAlgn="ctr"/>
                      <a:r>
                        <a:rPr lang="en-US" sz="12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92543</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graphicFrame>
        <p:nvGraphicFramePr>
          <p:cNvPr id="32" name="表 31"/>
          <p:cNvGraphicFramePr>
            <a:graphicFrameLocks noGrp="1"/>
          </p:cNvGraphicFramePr>
          <p:nvPr/>
        </p:nvGraphicFramePr>
        <p:xfrm>
          <a:off x="4283968" y="6381328"/>
          <a:ext cx="857256" cy="396240"/>
        </p:xfrm>
        <a:graphic>
          <a:graphicData uri="http://schemas.openxmlformats.org/drawingml/2006/table">
            <a:tbl>
              <a:tblPr/>
              <a:tblGrid>
                <a:gridCol w="857256"/>
              </a:tblGrid>
              <a:tr h="171450">
                <a:tc>
                  <a:txBody>
                    <a:bodyPr/>
                    <a:lstStyle/>
                    <a:p>
                      <a:pPr algn="l" fontAlgn="ctr"/>
                      <a:r>
                        <a:rPr lang="en-US" sz="12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78465</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pic>
        <p:nvPicPr>
          <p:cNvPr id="18" name="Picture 3"/>
          <p:cNvPicPr>
            <a:picLocks noChangeAspect="1" noChangeArrowheads="1"/>
          </p:cNvPicPr>
          <p:nvPr/>
        </p:nvPicPr>
        <p:blipFill>
          <a:blip r:embed="rId7" cstate="print"/>
          <a:srcRect/>
          <a:stretch>
            <a:fillRect/>
          </a:stretch>
        </p:blipFill>
        <p:spPr bwMode="auto">
          <a:xfrm>
            <a:off x="539552" y="1052736"/>
            <a:ext cx="3420000" cy="2265517"/>
          </a:xfrm>
          <a:prstGeom prst="rect">
            <a:avLst/>
          </a:prstGeom>
          <a:noFill/>
          <a:ln w="9525">
            <a:noFill/>
            <a:miter lim="800000"/>
            <a:headEnd/>
            <a:tailEnd/>
          </a:ln>
          <a:effectLst/>
        </p:spPr>
      </p:pic>
      <p:graphicFrame>
        <p:nvGraphicFramePr>
          <p:cNvPr id="19" name="表 18"/>
          <p:cNvGraphicFramePr>
            <a:graphicFrameLocks noGrp="1"/>
          </p:cNvGraphicFramePr>
          <p:nvPr/>
        </p:nvGraphicFramePr>
        <p:xfrm>
          <a:off x="1907704" y="3429000"/>
          <a:ext cx="857256" cy="396240"/>
        </p:xfrm>
        <a:graphic>
          <a:graphicData uri="http://schemas.openxmlformats.org/drawingml/2006/table">
            <a:tbl>
              <a:tblPr/>
              <a:tblGrid>
                <a:gridCol w="857256"/>
              </a:tblGrid>
              <a:tr h="171450">
                <a:tc>
                  <a:txBody>
                    <a:bodyPr/>
                    <a:lstStyle/>
                    <a:p>
                      <a:pPr algn="l" fontAlgn="ctr"/>
                      <a:r>
                        <a:rPr lang="en-US" sz="12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275727</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cxnSp>
        <p:nvCxnSpPr>
          <p:cNvPr id="21" name="直線矢印コネクタ 20"/>
          <p:cNvCxnSpPr>
            <a:endCxn id="6148" idx="0"/>
          </p:cNvCxnSpPr>
          <p:nvPr/>
        </p:nvCxnSpPr>
        <p:spPr>
          <a:xfrm rot="5400000">
            <a:off x="1487704" y="3873096"/>
            <a:ext cx="432047" cy="407954"/>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endCxn id="6149" idx="0"/>
          </p:cNvCxnSpPr>
          <p:nvPr/>
        </p:nvCxnSpPr>
        <p:spPr>
          <a:xfrm>
            <a:off x="2843808" y="3789040"/>
            <a:ext cx="1692024" cy="50405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endCxn id="6146" idx="0"/>
          </p:cNvCxnSpPr>
          <p:nvPr/>
        </p:nvCxnSpPr>
        <p:spPr>
          <a:xfrm>
            <a:off x="2915816" y="3645024"/>
            <a:ext cx="4644352" cy="64807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1" name="タイトル 1"/>
          <p:cNvSpPr txBox="1">
            <a:spLocks/>
          </p:cNvSpPr>
          <p:nvPr/>
        </p:nvSpPr>
        <p:spPr>
          <a:xfrm>
            <a:off x="467544" y="188640"/>
            <a:ext cx="8229600" cy="936104"/>
          </a:xfrm>
          <a:prstGeom prst="rect">
            <a:avLst/>
          </a:prstGeom>
        </p:spPr>
        <p:txBody>
          <a:bodyPr vert="horz"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2800" b="0" i="0" u="none" strike="noStrike" kern="0" cap="none" spc="0" normalizeH="0" baseline="0" noProof="0" dirty="0" smtClean="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rPr>
              <a:t>＊止水板設置後の流入量</a:t>
            </a:r>
            <a:endParaRPr kumimoji="1" lang="ja-JP" altLang="en-US" sz="2800" b="0" i="0" u="none" strike="noStrike" kern="0" cap="none" spc="0" normalizeH="0" baseline="0" noProof="0" dirty="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endParaRPr>
          </a:p>
        </p:txBody>
      </p:sp>
      <p:sp>
        <p:nvSpPr>
          <p:cNvPr id="46" name="星 12 45"/>
          <p:cNvSpPr/>
          <p:nvPr/>
        </p:nvSpPr>
        <p:spPr>
          <a:xfrm>
            <a:off x="0" y="4581128"/>
            <a:ext cx="1691680" cy="576064"/>
          </a:xfrm>
          <a:prstGeom prst="star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i="1" dirty="0" smtClean="0"/>
              <a:t>約</a:t>
            </a:r>
            <a:r>
              <a:rPr lang="en-US" altLang="ja-JP" sz="1400" b="1" i="1" dirty="0" smtClean="0"/>
              <a:t>66</a:t>
            </a:r>
            <a:r>
              <a:rPr lang="ja-JP" altLang="en-US" sz="1400" b="1" i="1" dirty="0" smtClean="0"/>
              <a:t>％</a:t>
            </a:r>
            <a:r>
              <a:rPr lang="ja-JP" altLang="en-US" sz="1400" i="1" dirty="0" smtClean="0"/>
              <a:t>減</a:t>
            </a:r>
            <a:endParaRPr lang="ja-JP" altLang="en-US" sz="1400" i="1" dirty="0"/>
          </a:p>
        </p:txBody>
      </p:sp>
      <p:sp>
        <p:nvSpPr>
          <p:cNvPr id="48" name="星 12 47"/>
          <p:cNvSpPr/>
          <p:nvPr/>
        </p:nvSpPr>
        <p:spPr>
          <a:xfrm>
            <a:off x="2987824" y="4581128"/>
            <a:ext cx="1691680" cy="576064"/>
          </a:xfrm>
          <a:prstGeom prst="star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i="1" dirty="0" smtClean="0"/>
              <a:t>約</a:t>
            </a:r>
            <a:r>
              <a:rPr lang="en-US" altLang="ja-JP" sz="1400" b="1" i="1" dirty="0" smtClean="0"/>
              <a:t>72</a:t>
            </a:r>
            <a:r>
              <a:rPr lang="ja-JP" altLang="en-US" sz="1400" b="1" i="1" dirty="0" smtClean="0"/>
              <a:t>％</a:t>
            </a:r>
            <a:r>
              <a:rPr lang="ja-JP" altLang="en-US" sz="1400" i="1" dirty="0" smtClean="0"/>
              <a:t>減</a:t>
            </a:r>
            <a:endParaRPr lang="ja-JP" altLang="en-US" sz="1400" i="1" dirty="0"/>
          </a:p>
        </p:txBody>
      </p:sp>
      <p:sp>
        <p:nvSpPr>
          <p:cNvPr id="49" name="星 12 48"/>
          <p:cNvSpPr/>
          <p:nvPr/>
        </p:nvSpPr>
        <p:spPr>
          <a:xfrm>
            <a:off x="5940152" y="4581128"/>
            <a:ext cx="1691680" cy="576064"/>
          </a:xfrm>
          <a:prstGeom prst="star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i="1" dirty="0" smtClean="0"/>
              <a:t>約</a:t>
            </a:r>
            <a:r>
              <a:rPr lang="en-US" altLang="ja-JP" sz="1400" b="1" i="1" dirty="0" smtClean="0"/>
              <a:t>87</a:t>
            </a:r>
            <a:r>
              <a:rPr lang="ja-JP" altLang="en-US" sz="1400" b="1" i="1" dirty="0" smtClean="0"/>
              <a:t>％</a:t>
            </a:r>
            <a:r>
              <a:rPr lang="ja-JP" altLang="en-US" sz="1400" i="1" dirty="0" smtClean="0"/>
              <a:t>減</a:t>
            </a:r>
            <a:endParaRPr lang="ja-JP" altLang="en-US" sz="1400" i="1" dirty="0"/>
          </a:p>
        </p:txBody>
      </p:sp>
      <p:sp>
        <p:nvSpPr>
          <p:cNvPr id="33" name="コンテンツ プレースホルダ 2"/>
          <p:cNvSpPr txBox="1">
            <a:spLocks/>
          </p:cNvSpPr>
          <p:nvPr/>
        </p:nvSpPr>
        <p:spPr>
          <a:xfrm>
            <a:off x="323528" y="3933056"/>
            <a:ext cx="2448272" cy="360040"/>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
                <a:schemeClr val="accent1">
                  <a:shade val="75000"/>
                </a:schemeClr>
              </a:buClr>
              <a:buSzPct val="60000"/>
              <a:tabLst/>
              <a:defRPr/>
            </a:pPr>
            <a:r>
              <a:rPr kumimoji="1" lang="en-US" altLang="ja-JP" sz="1400" b="0" i="0" u="none" strike="noStrike" kern="0" cap="none" spc="0" normalizeH="0" baseline="0" noProof="0" dirty="0" smtClean="0">
                <a:ln>
                  <a:noFill/>
                </a:ln>
                <a:solidFill>
                  <a:schemeClr val="tx2"/>
                </a:solidFill>
                <a:effectLst/>
                <a:uLnTx/>
                <a:uFillTx/>
                <a:latin typeface="+mn-lt"/>
                <a:ea typeface="+mn-ea"/>
                <a:cs typeface="+mn-cs"/>
              </a:rPr>
              <a:t>ⅰ</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a:t>
            </a:r>
            <a:r>
              <a:rPr kumimoji="1" lang="ja-JP" altLang="en-US" sz="1400" b="1" i="0" u="none" strike="noStrike" kern="0" cap="none" spc="0" normalizeH="0" baseline="0" noProof="0" dirty="0" smtClean="0">
                <a:ln>
                  <a:noFill/>
                </a:ln>
                <a:solidFill>
                  <a:srgbClr val="FF0000"/>
                </a:solidFill>
                <a:effectLst/>
                <a:uLnTx/>
                <a:uFillTx/>
                <a:latin typeface="+mn-lt"/>
                <a:ea typeface="+mn-ea"/>
                <a:cs typeface="+mn-cs"/>
              </a:rPr>
              <a:t>１６箇所</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に設置した場合</a:t>
            </a:r>
            <a:endParaRPr kumimoji="1" lang="ja-JP" altLang="en-US" sz="1400" b="0" i="0" u="none" strike="noStrike" kern="0" cap="none" spc="0" normalizeH="0" baseline="0" noProof="0" dirty="0">
              <a:ln>
                <a:noFill/>
              </a:ln>
              <a:solidFill>
                <a:schemeClr val="tx2"/>
              </a:solidFill>
              <a:effectLst/>
              <a:uLnTx/>
              <a:uFillTx/>
              <a:latin typeface="+mn-lt"/>
              <a:ea typeface="+mn-ea"/>
              <a:cs typeface="+mn-cs"/>
            </a:endParaRPr>
          </a:p>
        </p:txBody>
      </p:sp>
      <p:sp>
        <p:nvSpPr>
          <p:cNvPr id="35" name="コンテンツ プレースホルダ 2"/>
          <p:cNvSpPr txBox="1">
            <a:spLocks/>
          </p:cNvSpPr>
          <p:nvPr/>
        </p:nvSpPr>
        <p:spPr>
          <a:xfrm>
            <a:off x="3203848" y="3933056"/>
            <a:ext cx="2448272" cy="360040"/>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
                <a:schemeClr val="accent1">
                  <a:shade val="75000"/>
                </a:schemeClr>
              </a:buClr>
              <a:buSzPct val="60000"/>
              <a:tabLst/>
              <a:defRPr/>
            </a:pPr>
            <a:r>
              <a:rPr lang="en-US" altLang="ja-JP" sz="1400" kern="0" dirty="0" smtClean="0">
                <a:solidFill>
                  <a:schemeClr val="tx2"/>
                </a:solidFill>
              </a:rPr>
              <a:t>ⅱ</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a:t>
            </a:r>
            <a:r>
              <a:rPr kumimoji="1" lang="ja-JP" altLang="en-US" sz="1400" b="1" i="0" u="none" strike="noStrike" kern="0" cap="none" spc="0" normalizeH="0" baseline="0" noProof="0" dirty="0" smtClean="0">
                <a:ln>
                  <a:noFill/>
                </a:ln>
                <a:solidFill>
                  <a:srgbClr val="FF0000"/>
                </a:solidFill>
                <a:effectLst/>
                <a:uLnTx/>
                <a:uFillTx/>
                <a:latin typeface="+mn-lt"/>
                <a:ea typeface="+mn-ea"/>
                <a:cs typeface="+mn-cs"/>
              </a:rPr>
              <a:t>１９箇所</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に設置した場合</a:t>
            </a:r>
            <a:endParaRPr kumimoji="1" lang="ja-JP" altLang="en-US" sz="1400" b="0" i="0" u="none" strike="noStrike" kern="0" cap="none" spc="0" normalizeH="0" baseline="0" noProof="0" dirty="0">
              <a:ln>
                <a:noFill/>
              </a:ln>
              <a:solidFill>
                <a:schemeClr val="tx2"/>
              </a:solidFill>
              <a:effectLst/>
              <a:uLnTx/>
              <a:uFillTx/>
              <a:latin typeface="+mn-lt"/>
              <a:ea typeface="+mn-ea"/>
              <a:cs typeface="+mn-cs"/>
            </a:endParaRPr>
          </a:p>
        </p:txBody>
      </p:sp>
      <p:sp>
        <p:nvSpPr>
          <p:cNvPr id="36" name="コンテンツ プレースホルダ 2"/>
          <p:cNvSpPr txBox="1">
            <a:spLocks/>
          </p:cNvSpPr>
          <p:nvPr/>
        </p:nvSpPr>
        <p:spPr>
          <a:xfrm>
            <a:off x="6300192" y="3933056"/>
            <a:ext cx="2448272" cy="360040"/>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
                <a:schemeClr val="accent1">
                  <a:shade val="75000"/>
                </a:schemeClr>
              </a:buClr>
              <a:buSzPct val="60000"/>
              <a:tabLst/>
              <a:defRPr/>
            </a:pPr>
            <a:r>
              <a:rPr lang="en-US" altLang="ja-JP" sz="1400" kern="0" noProof="0" dirty="0" smtClean="0">
                <a:solidFill>
                  <a:schemeClr val="tx2"/>
                </a:solidFill>
              </a:rPr>
              <a:t>ⅲ</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a:t>
            </a:r>
            <a:r>
              <a:rPr lang="ja-JP" altLang="en-US" sz="1400" b="1" kern="0" dirty="0" smtClean="0">
                <a:solidFill>
                  <a:srgbClr val="FF0000"/>
                </a:solidFill>
              </a:rPr>
              <a:t>４５</a:t>
            </a:r>
            <a:r>
              <a:rPr kumimoji="1" lang="ja-JP" altLang="en-US" sz="1400" b="1" i="0" u="none" strike="noStrike" kern="0" cap="none" spc="0" normalizeH="0" baseline="0" noProof="0" dirty="0" smtClean="0">
                <a:ln>
                  <a:noFill/>
                </a:ln>
                <a:solidFill>
                  <a:srgbClr val="FF0000"/>
                </a:solidFill>
                <a:effectLst/>
                <a:uLnTx/>
                <a:uFillTx/>
                <a:latin typeface="+mn-lt"/>
                <a:ea typeface="+mn-ea"/>
                <a:cs typeface="+mn-cs"/>
              </a:rPr>
              <a:t>箇所</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に設置した場合</a:t>
            </a:r>
            <a:endParaRPr kumimoji="1" lang="ja-JP" altLang="en-US" sz="1400" b="0" i="0" u="none" strike="noStrike" kern="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kumimoji="1" lang="ja-JP" altLang="en-US" sz="3600" dirty="0" smtClean="0">
                <a:effectLst/>
              </a:rPr>
              <a:t>・結論</a:t>
            </a:r>
            <a:endParaRPr kumimoji="1" lang="ja-JP" altLang="en-US" sz="3600" dirty="0">
              <a:effectLst/>
            </a:endParaRPr>
          </a:p>
        </p:txBody>
      </p:sp>
      <p:sp>
        <p:nvSpPr>
          <p:cNvPr id="3" name="コンテンツ プレースホルダ 2"/>
          <p:cNvSpPr>
            <a:spLocks noGrp="1"/>
          </p:cNvSpPr>
          <p:nvPr>
            <p:ph idx="1"/>
          </p:nvPr>
        </p:nvSpPr>
        <p:spPr/>
        <p:txBody>
          <a:bodyPr>
            <a:normAutofit/>
          </a:bodyPr>
          <a:lstStyle/>
          <a:p>
            <a:r>
              <a:rPr kumimoji="1" lang="ja-JP" altLang="en-US" sz="2400" dirty="0" smtClean="0"/>
              <a:t>同じ地下街でも流入しやすいエリアとそうでないエリアに分かれ、梅田では</a:t>
            </a:r>
            <a:r>
              <a:rPr lang="ja-JP" altLang="en-US" sz="2400" kern="1200" dirty="0" smtClean="0">
                <a:solidFill>
                  <a:schemeClr val="tx1"/>
                </a:solidFill>
              </a:rPr>
              <a:t>北側は流入しやすく流入量も多いが、南や西側の出入口は流入しにくい。</a:t>
            </a:r>
            <a:endParaRPr lang="en-US" altLang="ja-JP" sz="2400" kern="1200" dirty="0" smtClean="0">
              <a:solidFill>
                <a:schemeClr val="tx1"/>
              </a:solidFill>
            </a:endParaRPr>
          </a:p>
          <a:p>
            <a:endParaRPr lang="en-US" altLang="ja-JP" sz="2400" kern="1200" dirty="0" smtClean="0">
              <a:solidFill>
                <a:schemeClr val="tx1"/>
              </a:solidFill>
            </a:endParaRPr>
          </a:p>
          <a:p>
            <a:r>
              <a:rPr lang="ja-JP" altLang="en-US" sz="2400" kern="1200" dirty="0" smtClean="0">
                <a:solidFill>
                  <a:schemeClr val="tx1"/>
                </a:solidFill>
              </a:rPr>
              <a:t>止水板に関しては、設置することで流入箇所が増える場合もあるが、流入量は激減する。</a:t>
            </a:r>
            <a:endParaRPr lang="en-US" altLang="ja-JP" sz="2400" kern="1200" dirty="0" smtClean="0">
              <a:solidFill>
                <a:schemeClr val="tx1"/>
              </a:solidFill>
            </a:endParaRPr>
          </a:p>
          <a:p>
            <a:endParaRPr kumimoji="1" lang="ja-JP" altLang="en-US" sz="2400" dirty="0"/>
          </a:p>
        </p:txBody>
      </p:sp>
      <p:sp>
        <p:nvSpPr>
          <p:cNvPr id="4" name="下矢印 3"/>
          <p:cNvSpPr/>
          <p:nvPr/>
        </p:nvSpPr>
        <p:spPr>
          <a:xfrm>
            <a:off x="4071934" y="4214818"/>
            <a:ext cx="984698" cy="428628"/>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214414" y="4929198"/>
            <a:ext cx="6786610" cy="830997"/>
          </a:xfrm>
          <a:prstGeom prst="rect">
            <a:avLst/>
          </a:prstGeom>
          <a:noFill/>
        </p:spPr>
        <p:txBody>
          <a:bodyPr wrap="square" rtlCol="0">
            <a:spAutoFit/>
          </a:bodyPr>
          <a:lstStyle/>
          <a:p>
            <a:r>
              <a:rPr kumimoji="1" lang="ja-JP" altLang="en-US" sz="2400" b="1" dirty="0" smtClean="0"/>
              <a:t>流入しやすい箇所に止水板を設置することで被害を減らすことができる。</a:t>
            </a:r>
            <a:endParaRPr kumimoji="1" lang="ja-JP" altLang="en-US" sz="2400" b="1" dirty="0"/>
          </a:p>
        </p:txBody>
      </p:sp>
      <p:sp>
        <p:nvSpPr>
          <p:cNvPr id="6" name="正方形/長方形 5"/>
          <p:cNvSpPr/>
          <p:nvPr/>
        </p:nvSpPr>
        <p:spPr>
          <a:xfrm>
            <a:off x="1071538" y="4786322"/>
            <a:ext cx="7143800" cy="114300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476672"/>
            <a:ext cx="8229600" cy="1143000"/>
          </a:xfrm>
        </p:spPr>
        <p:txBody>
          <a:bodyPr>
            <a:normAutofit/>
          </a:bodyPr>
          <a:lstStyle/>
          <a:p>
            <a:pPr algn="l"/>
            <a:r>
              <a:rPr kumimoji="1" lang="ja-JP" altLang="en-US" sz="2800" dirty="0" smtClean="0"/>
              <a:t>＊参考文献</a:t>
            </a:r>
            <a:endParaRPr kumimoji="1" lang="ja-JP" altLang="en-US" sz="2800" dirty="0"/>
          </a:p>
        </p:txBody>
      </p:sp>
      <p:sp>
        <p:nvSpPr>
          <p:cNvPr id="3" name="コンテンツ プレースホルダ 2"/>
          <p:cNvSpPr>
            <a:spLocks noGrp="1"/>
          </p:cNvSpPr>
          <p:nvPr>
            <p:ph idx="1"/>
          </p:nvPr>
        </p:nvSpPr>
        <p:spPr>
          <a:xfrm>
            <a:off x="457200" y="1772817"/>
            <a:ext cx="8229600" cy="2880320"/>
          </a:xfrm>
        </p:spPr>
        <p:txBody>
          <a:bodyPr>
            <a:normAutofit/>
          </a:bodyPr>
          <a:lstStyle/>
          <a:p>
            <a:r>
              <a:rPr kumimoji="1" lang="ja-JP" altLang="en-US" sz="1600" dirty="0" smtClean="0"/>
              <a:t>気象庁（</a:t>
            </a:r>
            <a:r>
              <a:rPr lang="en-US" altLang="ja-JP" sz="1600" dirty="0" smtClean="0">
                <a:hlinkClick r:id="rId2"/>
              </a:rPr>
              <a:t>http://www.jma.go.jp/jma/index.html</a:t>
            </a:r>
            <a:r>
              <a:rPr kumimoji="1" lang="ja-JP" altLang="en-US" sz="1600" dirty="0" smtClean="0"/>
              <a:t>）</a:t>
            </a:r>
            <a:endParaRPr kumimoji="1" lang="en-US" altLang="ja-JP" sz="1600" dirty="0" smtClean="0"/>
          </a:p>
          <a:p>
            <a:endParaRPr lang="en-US" altLang="ja-JP" sz="1600" dirty="0" smtClean="0"/>
          </a:p>
          <a:p>
            <a:r>
              <a:rPr kumimoji="1" lang="ja-JP" altLang="en-US" sz="1600" dirty="0" smtClean="0"/>
              <a:t>鹿島技術研究所（</a:t>
            </a:r>
            <a:r>
              <a:rPr lang="en-US" altLang="ja-JP" sz="1600" dirty="0" smtClean="0"/>
              <a:t>http://www.kajima.co.jp/tech/katri/ </a:t>
            </a:r>
            <a:r>
              <a:rPr kumimoji="1" lang="ja-JP" altLang="en-US" sz="1600" dirty="0" smtClean="0"/>
              <a:t>）</a:t>
            </a:r>
            <a:endParaRPr kumimoji="1" lang="en-US" altLang="ja-JP" sz="1600" dirty="0" smtClean="0"/>
          </a:p>
          <a:p>
            <a:endParaRPr lang="en-US" altLang="ja-JP" sz="1600" dirty="0" smtClean="0"/>
          </a:p>
          <a:p>
            <a:r>
              <a:rPr lang="ja-JP" altLang="en-US" sz="1600" dirty="0" smtClean="0"/>
              <a:t>国土技術開発センター （</a:t>
            </a:r>
            <a:r>
              <a:rPr lang="en-US" altLang="ja-JP" sz="1600" dirty="0" smtClean="0">
                <a:hlinkClick r:id="rId3"/>
              </a:rPr>
              <a:t>http://www.jice.or.jp/</a:t>
            </a:r>
            <a:r>
              <a:rPr lang="ja-JP" altLang="en-US" sz="1600" dirty="0" smtClean="0"/>
              <a:t>）</a:t>
            </a:r>
            <a:endParaRPr lang="en-US" altLang="ja-JP" sz="1600" dirty="0" smtClean="0"/>
          </a:p>
          <a:p>
            <a:endParaRPr kumimoji="1" lang="en-US" altLang="ja-JP" sz="1600" dirty="0" smtClean="0"/>
          </a:p>
          <a:p>
            <a:r>
              <a:rPr lang="ja-JP" altLang="en-US" sz="1600" dirty="0" smtClean="0"/>
              <a:t>ハイドロソフト技術研究所（</a:t>
            </a:r>
            <a:r>
              <a:rPr lang="en-US" altLang="ja-JP" sz="1600" dirty="0" smtClean="0"/>
              <a:t>http://www.hydro-soft.co.jp/ </a:t>
            </a:r>
            <a:r>
              <a:rPr lang="ja-JP" altLang="en-US" sz="1600" dirty="0" smtClean="0"/>
              <a:t>）</a:t>
            </a:r>
            <a:endParaRPr lang="en-US" altLang="ja-JP" sz="1600" dirty="0" smtClean="0"/>
          </a:p>
          <a:p>
            <a:endParaRPr kumimoji="1" lang="en-US" altLang="ja-JP" sz="1600" dirty="0" smtClean="0"/>
          </a:p>
          <a:p>
            <a:endParaRPr kumimoji="1" lang="ja-JP" altLang="en-US" sz="1600"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buFont typeface="Arial" pitchFamily="34" charset="0"/>
              <a:buChar char="•"/>
            </a:pPr>
            <a:r>
              <a:rPr kumimoji="1" lang="ja-JP" altLang="en-US" sz="3600" dirty="0" smtClean="0"/>
              <a:t>発表の流れ</a:t>
            </a:r>
            <a:endParaRPr kumimoji="1" lang="ja-JP" altLang="en-US" sz="3600" dirty="0"/>
          </a:p>
        </p:txBody>
      </p:sp>
      <p:sp>
        <p:nvSpPr>
          <p:cNvPr id="3" name="コンテンツ プレースホルダ 2"/>
          <p:cNvSpPr>
            <a:spLocks noGrp="1"/>
          </p:cNvSpPr>
          <p:nvPr>
            <p:ph idx="1"/>
          </p:nvPr>
        </p:nvSpPr>
        <p:spPr>
          <a:xfrm>
            <a:off x="457200" y="1500175"/>
            <a:ext cx="8229600" cy="4643469"/>
          </a:xfrm>
        </p:spPr>
        <p:txBody>
          <a:bodyPr>
            <a:normAutofit/>
          </a:bodyPr>
          <a:lstStyle/>
          <a:p>
            <a:r>
              <a:rPr kumimoji="1" lang="ja-JP" altLang="en-US" sz="2800" dirty="0" smtClean="0"/>
              <a:t>背景</a:t>
            </a:r>
            <a:endParaRPr kumimoji="1" lang="en-US" altLang="ja-JP" sz="2800" dirty="0" smtClean="0"/>
          </a:p>
          <a:p>
            <a:r>
              <a:rPr lang="ja-JP" altLang="en-US" sz="2800" dirty="0" smtClean="0"/>
              <a:t>研究の目的</a:t>
            </a:r>
            <a:endParaRPr kumimoji="1" lang="en-US" altLang="ja-JP" sz="2800" dirty="0" smtClean="0"/>
          </a:p>
          <a:p>
            <a:r>
              <a:rPr kumimoji="1" lang="ja-JP" altLang="en-US" sz="2800" dirty="0" smtClean="0"/>
              <a:t>解析の概要</a:t>
            </a:r>
            <a:endParaRPr kumimoji="1" lang="en-US" altLang="ja-JP" sz="2800" dirty="0" smtClean="0"/>
          </a:p>
          <a:p>
            <a:r>
              <a:rPr kumimoji="1" lang="ja-JP" altLang="en-US" sz="2800" dirty="0" smtClean="0"/>
              <a:t>解析結果</a:t>
            </a:r>
            <a:endParaRPr kumimoji="1" lang="en-US" altLang="ja-JP" sz="2800" dirty="0" smtClean="0"/>
          </a:p>
          <a:p>
            <a:r>
              <a:rPr lang="ja-JP" altLang="en-US" sz="2800" dirty="0" smtClean="0"/>
              <a:t>止水板による減災効果</a:t>
            </a:r>
            <a:endParaRPr lang="en-US" altLang="ja-JP" sz="2800" dirty="0" smtClean="0"/>
          </a:p>
          <a:p>
            <a:r>
              <a:rPr kumimoji="1" lang="ja-JP" altLang="en-US" sz="2800" dirty="0" smtClean="0"/>
              <a:t>結論</a:t>
            </a:r>
            <a:endParaRPr kumimoji="1" lang="en-US" altLang="ja-JP" sz="2800" dirty="0" smtClean="0"/>
          </a:p>
          <a:p>
            <a:pPr>
              <a:buNone/>
            </a:pPr>
            <a:endParaRPr kumimoji="1" lang="ja-JP" altLang="en-US" sz="2800"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p:txBody>
          <a:bodyPr/>
          <a:lstStyle/>
          <a:p>
            <a:pPr algn="ctr"/>
            <a:endParaRPr kumimoji="1" lang="en-US" altLang="ja-JP" dirty="0" smtClean="0"/>
          </a:p>
          <a:p>
            <a:pPr algn="ctr"/>
            <a:endParaRPr lang="en-US" altLang="ja-JP" dirty="0" smtClean="0"/>
          </a:p>
          <a:p>
            <a:pPr algn="ctr">
              <a:buNone/>
            </a:pPr>
            <a:r>
              <a:rPr kumimoji="1" lang="ja-JP" altLang="en-US" sz="6600" b="1" dirty="0" smtClean="0"/>
              <a:t>終</a:t>
            </a:r>
            <a:endParaRPr kumimoji="1" lang="ja-JP" altLang="en-US" sz="6600" b="1"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2"/>
          <p:cNvPicPr>
            <a:picLocks noGrp="1" noChangeAspect="1" noChangeArrowheads="1"/>
          </p:cNvPicPr>
          <p:nvPr>
            <p:ph idx="1"/>
          </p:nvPr>
        </p:nvPicPr>
        <p:blipFill>
          <a:blip r:embed="rId2" cstate="print"/>
          <a:srcRect/>
          <a:stretch>
            <a:fillRect/>
          </a:stretch>
        </p:blipFill>
        <p:spPr bwMode="auto">
          <a:xfrm>
            <a:off x="3357554" y="3000372"/>
            <a:ext cx="5457467" cy="3759212"/>
          </a:xfrm>
          <a:prstGeom prst="rect">
            <a:avLst/>
          </a:prstGeom>
          <a:noFill/>
          <a:ln w="9525">
            <a:noFill/>
            <a:miter lim="800000"/>
            <a:headEnd/>
            <a:tailEnd/>
          </a:ln>
        </p:spPr>
      </p:pic>
      <p:sp>
        <p:nvSpPr>
          <p:cNvPr id="2" name="タイトル 1"/>
          <p:cNvSpPr>
            <a:spLocks noGrp="1"/>
          </p:cNvSpPr>
          <p:nvPr>
            <p:ph type="title"/>
          </p:nvPr>
        </p:nvSpPr>
        <p:spPr>
          <a:xfrm>
            <a:off x="457200" y="285728"/>
            <a:ext cx="8229600" cy="1000132"/>
          </a:xfrm>
        </p:spPr>
        <p:txBody>
          <a:bodyPr>
            <a:normAutofit/>
          </a:bodyPr>
          <a:lstStyle/>
          <a:p>
            <a:pPr algn="l"/>
            <a:r>
              <a:rPr lang="ja-JP" altLang="en-US" sz="3200" dirty="0" smtClean="0"/>
              <a:t>海老江処理区ポンプ場</a:t>
            </a:r>
            <a:endParaRPr kumimoji="1" lang="ja-JP" altLang="en-US" sz="3200" dirty="0"/>
          </a:p>
        </p:txBody>
      </p:sp>
      <p:pic>
        <p:nvPicPr>
          <p:cNvPr id="2051" name="Picture 3"/>
          <p:cNvPicPr>
            <a:picLocks noChangeAspect="1" noChangeArrowheads="1"/>
          </p:cNvPicPr>
          <p:nvPr/>
        </p:nvPicPr>
        <p:blipFill>
          <a:blip r:embed="rId3" cstate="print"/>
          <a:srcRect/>
          <a:stretch>
            <a:fillRect/>
          </a:stretch>
        </p:blipFill>
        <p:spPr bwMode="auto">
          <a:xfrm>
            <a:off x="142844" y="1428736"/>
            <a:ext cx="2928958" cy="2629109"/>
          </a:xfrm>
          <a:prstGeom prst="rect">
            <a:avLst/>
          </a:prstGeom>
          <a:noFill/>
          <a:ln w="3175">
            <a:solidFill>
              <a:schemeClr val="tx1"/>
            </a:solidFill>
            <a:prstDash val="sysDot"/>
            <a:miter lim="800000"/>
            <a:headEnd/>
            <a:tailEnd/>
          </a:ln>
          <a:effectLst/>
        </p:spPr>
      </p:pic>
      <p:sp>
        <p:nvSpPr>
          <p:cNvPr id="10" name="フリーフォーム 9"/>
          <p:cNvSpPr/>
          <p:nvPr/>
        </p:nvSpPr>
        <p:spPr>
          <a:xfrm>
            <a:off x="1380226" y="2320506"/>
            <a:ext cx="802257" cy="552090"/>
          </a:xfrm>
          <a:custGeom>
            <a:avLst/>
            <a:gdLst>
              <a:gd name="connsiteX0" fmla="*/ 77638 w 802257"/>
              <a:gd name="connsiteY0" fmla="*/ 310551 h 552090"/>
              <a:gd name="connsiteX1" fmla="*/ 517585 w 802257"/>
              <a:gd name="connsiteY1" fmla="*/ 43132 h 552090"/>
              <a:gd name="connsiteX2" fmla="*/ 715993 w 802257"/>
              <a:gd name="connsiteY2" fmla="*/ 0 h 552090"/>
              <a:gd name="connsiteX3" fmla="*/ 802257 w 802257"/>
              <a:gd name="connsiteY3" fmla="*/ 34505 h 552090"/>
              <a:gd name="connsiteX4" fmla="*/ 733246 w 802257"/>
              <a:gd name="connsiteY4" fmla="*/ 181154 h 552090"/>
              <a:gd name="connsiteX5" fmla="*/ 750499 w 802257"/>
              <a:gd name="connsiteY5" fmla="*/ 353683 h 552090"/>
              <a:gd name="connsiteX6" fmla="*/ 655608 w 802257"/>
              <a:gd name="connsiteY6" fmla="*/ 370936 h 552090"/>
              <a:gd name="connsiteX7" fmla="*/ 483080 w 802257"/>
              <a:gd name="connsiteY7" fmla="*/ 301924 h 552090"/>
              <a:gd name="connsiteX8" fmla="*/ 336431 w 802257"/>
              <a:gd name="connsiteY8" fmla="*/ 362309 h 552090"/>
              <a:gd name="connsiteX9" fmla="*/ 224287 w 802257"/>
              <a:gd name="connsiteY9" fmla="*/ 474452 h 552090"/>
              <a:gd name="connsiteX10" fmla="*/ 0 w 802257"/>
              <a:gd name="connsiteY10" fmla="*/ 552090 h 552090"/>
              <a:gd name="connsiteX11" fmla="*/ 112144 w 802257"/>
              <a:gd name="connsiteY11" fmla="*/ 379562 h 552090"/>
              <a:gd name="connsiteX12" fmla="*/ 77638 w 802257"/>
              <a:gd name="connsiteY12" fmla="*/ 310551 h 55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2257" h="552090">
                <a:moveTo>
                  <a:pt x="77638" y="310551"/>
                </a:moveTo>
                <a:lnTo>
                  <a:pt x="517585" y="43132"/>
                </a:lnTo>
                <a:lnTo>
                  <a:pt x="715993" y="0"/>
                </a:lnTo>
                <a:lnTo>
                  <a:pt x="802257" y="34505"/>
                </a:lnTo>
                <a:lnTo>
                  <a:pt x="733246" y="181154"/>
                </a:lnTo>
                <a:lnTo>
                  <a:pt x="750499" y="353683"/>
                </a:lnTo>
                <a:lnTo>
                  <a:pt x="655608" y="370936"/>
                </a:lnTo>
                <a:lnTo>
                  <a:pt x="483080" y="301924"/>
                </a:lnTo>
                <a:lnTo>
                  <a:pt x="336431" y="362309"/>
                </a:lnTo>
                <a:lnTo>
                  <a:pt x="224287" y="474452"/>
                </a:lnTo>
                <a:lnTo>
                  <a:pt x="0" y="552090"/>
                </a:lnTo>
                <a:lnTo>
                  <a:pt x="112144" y="379562"/>
                </a:lnTo>
                <a:lnTo>
                  <a:pt x="77638" y="310551"/>
                </a:lnTo>
                <a:close/>
              </a:path>
            </a:pathLst>
          </a:cu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85786" y="4071942"/>
            <a:ext cx="2412840" cy="246221"/>
          </a:xfrm>
          <a:prstGeom prst="rect">
            <a:avLst/>
          </a:prstGeom>
          <a:noFill/>
        </p:spPr>
        <p:txBody>
          <a:bodyPr wrap="none" rtlCol="0">
            <a:spAutoFit/>
          </a:bodyPr>
          <a:lstStyle/>
          <a:p>
            <a:r>
              <a:rPr kumimoji="1" lang="ja-JP" altLang="en-US" sz="1000" dirty="0" smtClean="0"/>
              <a:t>（わたしたちのくらしと下水道　解説書より）</a:t>
            </a:r>
            <a:endParaRPr kumimoji="1" lang="ja-JP" altLang="en-US" sz="1000" dirty="0"/>
          </a:p>
        </p:txBody>
      </p:sp>
      <p:pic>
        <p:nvPicPr>
          <p:cNvPr id="8" name="Picture 2"/>
          <p:cNvPicPr>
            <a:picLocks noChangeAspect="1" noChangeArrowheads="1"/>
          </p:cNvPicPr>
          <p:nvPr/>
        </p:nvPicPr>
        <p:blipFill>
          <a:blip r:embed="rId4" cstate="print"/>
          <a:srcRect t="2755" b="11019"/>
          <a:stretch>
            <a:fillRect/>
          </a:stretch>
        </p:blipFill>
        <p:spPr bwMode="auto">
          <a:xfrm>
            <a:off x="4786314" y="214290"/>
            <a:ext cx="4126029" cy="2786082"/>
          </a:xfrm>
          <a:prstGeom prst="rect">
            <a:avLst/>
          </a:prstGeom>
          <a:noFill/>
          <a:ln w="9525">
            <a:noFill/>
            <a:miter lim="800000"/>
            <a:headEnd/>
            <a:tailEnd/>
          </a:ln>
          <a:effectLst/>
        </p:spPr>
      </p:pic>
      <p:sp>
        <p:nvSpPr>
          <p:cNvPr id="16" name="フリーフォーム 15"/>
          <p:cNvSpPr/>
          <p:nvPr/>
        </p:nvSpPr>
        <p:spPr>
          <a:xfrm>
            <a:off x="6072198" y="785794"/>
            <a:ext cx="1785950" cy="1428760"/>
          </a:xfrm>
          <a:custGeom>
            <a:avLst/>
            <a:gdLst>
              <a:gd name="connsiteX0" fmla="*/ 293299 w 2708695"/>
              <a:gd name="connsiteY0" fmla="*/ 1121434 h 2191110"/>
              <a:gd name="connsiteX1" fmla="*/ 1708031 w 2708695"/>
              <a:gd name="connsiteY1" fmla="*/ 112144 h 2191110"/>
              <a:gd name="connsiteX2" fmla="*/ 2251495 w 2708695"/>
              <a:gd name="connsiteY2" fmla="*/ 0 h 2191110"/>
              <a:gd name="connsiteX3" fmla="*/ 2596551 w 2708695"/>
              <a:gd name="connsiteY3" fmla="*/ 129397 h 2191110"/>
              <a:gd name="connsiteX4" fmla="*/ 2639683 w 2708695"/>
              <a:gd name="connsiteY4" fmla="*/ 431321 h 2191110"/>
              <a:gd name="connsiteX5" fmla="*/ 2484408 w 2708695"/>
              <a:gd name="connsiteY5" fmla="*/ 733246 h 2191110"/>
              <a:gd name="connsiteX6" fmla="*/ 2708695 w 2708695"/>
              <a:gd name="connsiteY6" fmla="*/ 1121434 h 2191110"/>
              <a:gd name="connsiteX7" fmla="*/ 2639683 w 2708695"/>
              <a:gd name="connsiteY7" fmla="*/ 1423359 h 2191110"/>
              <a:gd name="connsiteX8" fmla="*/ 2165231 w 2708695"/>
              <a:gd name="connsiteY8" fmla="*/ 1431985 h 2191110"/>
              <a:gd name="connsiteX9" fmla="*/ 1716657 w 2708695"/>
              <a:gd name="connsiteY9" fmla="*/ 1268083 h 2191110"/>
              <a:gd name="connsiteX10" fmla="*/ 1345721 w 2708695"/>
              <a:gd name="connsiteY10" fmla="*/ 1337095 h 2191110"/>
              <a:gd name="connsiteX11" fmla="*/ 966159 w 2708695"/>
              <a:gd name="connsiteY11" fmla="*/ 1828800 h 2191110"/>
              <a:gd name="connsiteX12" fmla="*/ 0 w 2708695"/>
              <a:gd name="connsiteY12" fmla="*/ 2191110 h 2191110"/>
              <a:gd name="connsiteX13" fmla="*/ 336431 w 2708695"/>
              <a:gd name="connsiteY13" fmla="*/ 1725283 h 2191110"/>
              <a:gd name="connsiteX14" fmla="*/ 345057 w 2708695"/>
              <a:gd name="connsiteY14" fmla="*/ 1509623 h 2191110"/>
              <a:gd name="connsiteX15" fmla="*/ 293299 w 2708695"/>
              <a:gd name="connsiteY15" fmla="*/ 1121434 h 219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8695" h="2191110">
                <a:moveTo>
                  <a:pt x="293299" y="1121434"/>
                </a:moveTo>
                <a:lnTo>
                  <a:pt x="1708031" y="112144"/>
                </a:lnTo>
                <a:lnTo>
                  <a:pt x="2251495" y="0"/>
                </a:lnTo>
                <a:lnTo>
                  <a:pt x="2596551" y="129397"/>
                </a:lnTo>
                <a:lnTo>
                  <a:pt x="2639683" y="431321"/>
                </a:lnTo>
                <a:lnTo>
                  <a:pt x="2484408" y="733246"/>
                </a:lnTo>
                <a:lnTo>
                  <a:pt x="2708695" y="1121434"/>
                </a:lnTo>
                <a:lnTo>
                  <a:pt x="2639683" y="1423359"/>
                </a:lnTo>
                <a:lnTo>
                  <a:pt x="2165231" y="1431985"/>
                </a:lnTo>
                <a:lnTo>
                  <a:pt x="1716657" y="1268083"/>
                </a:lnTo>
                <a:lnTo>
                  <a:pt x="1345721" y="1337095"/>
                </a:lnTo>
                <a:lnTo>
                  <a:pt x="966159" y="1828800"/>
                </a:lnTo>
                <a:lnTo>
                  <a:pt x="0" y="2191110"/>
                </a:lnTo>
                <a:lnTo>
                  <a:pt x="336431" y="1725283"/>
                </a:lnTo>
                <a:lnTo>
                  <a:pt x="345057" y="1509623"/>
                </a:lnTo>
                <a:lnTo>
                  <a:pt x="293299" y="1121434"/>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吹き出し 16"/>
          <p:cNvSpPr/>
          <p:nvPr/>
        </p:nvSpPr>
        <p:spPr>
          <a:xfrm>
            <a:off x="5000628" y="500042"/>
            <a:ext cx="1057276" cy="571504"/>
          </a:xfrm>
          <a:prstGeom prst="wedgeRectCallout">
            <a:avLst>
              <a:gd name="adj1" fmla="val 76108"/>
              <a:gd name="adj2" fmla="val 15081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solidFill>
                  <a:schemeClr val="tx1"/>
                </a:solidFill>
              </a:rPr>
              <a:t>海老江下水処理場</a:t>
            </a:r>
            <a:endParaRPr kumimoji="1" lang="ja-JP" altLang="en-US" sz="1200" b="1" dirty="0">
              <a:solidFill>
                <a:schemeClr val="tx1"/>
              </a:solidFill>
            </a:endParaRPr>
          </a:p>
        </p:txBody>
      </p:sp>
      <p:sp>
        <p:nvSpPr>
          <p:cNvPr id="11" name="四角形吹き出し 10"/>
          <p:cNvSpPr/>
          <p:nvPr/>
        </p:nvSpPr>
        <p:spPr>
          <a:xfrm>
            <a:off x="7786710" y="214290"/>
            <a:ext cx="1057276" cy="571504"/>
          </a:xfrm>
          <a:prstGeom prst="wedgeRectCallout">
            <a:avLst>
              <a:gd name="adj1" fmla="val -129502"/>
              <a:gd name="adj2" fmla="val 1523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solidFill>
                  <a:schemeClr val="tx1"/>
                </a:solidFill>
              </a:rPr>
              <a:t>北野抽水所</a:t>
            </a:r>
            <a:endParaRPr kumimoji="1" lang="ja-JP" altLang="en-US" sz="1200" b="1" dirty="0">
              <a:solidFill>
                <a:schemeClr val="tx1"/>
              </a:solidFill>
            </a:endParaRPr>
          </a:p>
        </p:txBody>
      </p:sp>
      <p:sp>
        <p:nvSpPr>
          <p:cNvPr id="13" name="四角形吹き出し 12"/>
          <p:cNvSpPr/>
          <p:nvPr/>
        </p:nvSpPr>
        <p:spPr>
          <a:xfrm>
            <a:off x="5072066" y="2214554"/>
            <a:ext cx="1128714" cy="571504"/>
          </a:xfrm>
          <a:prstGeom prst="wedgeRectCallout">
            <a:avLst>
              <a:gd name="adj1" fmla="val 130773"/>
              <a:gd name="adj2" fmla="val -15408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smtClean="0">
                <a:solidFill>
                  <a:schemeClr val="tx1"/>
                </a:solidFill>
              </a:rPr>
              <a:t>出入橋</a:t>
            </a:r>
            <a:r>
              <a:rPr kumimoji="1" lang="ja-JP" altLang="en-US" sz="1200" b="1" dirty="0" smtClean="0">
                <a:solidFill>
                  <a:schemeClr val="tx1"/>
                </a:solidFill>
              </a:rPr>
              <a:t>抽水所</a:t>
            </a:r>
            <a:endParaRPr kumimoji="1" lang="ja-JP" altLang="en-US" sz="1200" b="1" dirty="0">
              <a:solidFill>
                <a:schemeClr val="tx1"/>
              </a:solidFill>
            </a:endParaRPr>
          </a:p>
        </p:txBody>
      </p:sp>
      <p:sp>
        <p:nvSpPr>
          <p:cNvPr id="18" name="四角形吹き出し 17"/>
          <p:cNvSpPr/>
          <p:nvPr/>
        </p:nvSpPr>
        <p:spPr>
          <a:xfrm>
            <a:off x="7286644" y="2143116"/>
            <a:ext cx="1271590" cy="571504"/>
          </a:xfrm>
          <a:prstGeom prst="wedgeRectCallout">
            <a:avLst>
              <a:gd name="adj1" fmla="val -31690"/>
              <a:gd name="adj2" fmla="val -1314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solidFill>
                  <a:schemeClr val="tx1"/>
                </a:solidFill>
              </a:rPr>
              <a:t>天満堀川抽水所</a:t>
            </a:r>
            <a:endParaRPr kumimoji="1" lang="ja-JP" altLang="en-US" sz="1200" b="1" dirty="0">
              <a:solidFill>
                <a:schemeClr val="tx1"/>
              </a:solidFill>
            </a:endParaRPr>
          </a:p>
        </p:txBody>
      </p:sp>
      <p:grpSp>
        <p:nvGrpSpPr>
          <p:cNvPr id="3" name="グループ化 7"/>
          <p:cNvGrpSpPr>
            <a:grpSpLocks/>
          </p:cNvGrpSpPr>
          <p:nvPr/>
        </p:nvGrpSpPr>
        <p:grpSpPr bwMode="auto">
          <a:xfrm>
            <a:off x="3643306" y="3357562"/>
            <a:ext cx="3571900" cy="3357586"/>
            <a:chOff x="539552" y="692696"/>
            <a:chExt cx="5845711" cy="6165303"/>
          </a:xfrm>
        </p:grpSpPr>
        <p:sp>
          <p:nvSpPr>
            <p:cNvPr id="22" name="円/楕円 21"/>
            <p:cNvSpPr/>
            <p:nvPr/>
          </p:nvSpPr>
          <p:spPr>
            <a:xfrm>
              <a:off x="539552" y="692696"/>
              <a:ext cx="720791" cy="1512754"/>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23" name="円/楕円 22"/>
            <p:cNvSpPr/>
            <p:nvPr/>
          </p:nvSpPr>
          <p:spPr>
            <a:xfrm rot="17495328">
              <a:off x="3068007" y="1879190"/>
              <a:ext cx="1428623" cy="63982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24" name="円/楕円 23"/>
            <p:cNvSpPr/>
            <p:nvPr/>
          </p:nvSpPr>
          <p:spPr>
            <a:xfrm>
              <a:off x="3275066" y="5732562"/>
              <a:ext cx="865266" cy="792092"/>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25" name="円/楕円 24"/>
            <p:cNvSpPr/>
            <p:nvPr/>
          </p:nvSpPr>
          <p:spPr>
            <a:xfrm>
              <a:off x="5664472" y="5575413"/>
              <a:ext cx="720791" cy="128258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pPr algn="l"/>
            <a:r>
              <a:rPr lang="ja-JP" altLang="en-US" sz="3200" dirty="0" smtClean="0">
                <a:latin typeface="+mj-ea"/>
              </a:rPr>
              <a:t>　下水道管渠解析モデル</a:t>
            </a:r>
            <a:endParaRPr kumimoji="1" lang="ja-JP" altLang="en-US" sz="3200" dirty="0"/>
          </a:p>
        </p:txBody>
      </p:sp>
      <p:sp>
        <p:nvSpPr>
          <p:cNvPr id="5" name="タイトル 1"/>
          <p:cNvSpPr>
            <a:spLocks noGrp="1"/>
          </p:cNvSpPr>
          <p:nvPr>
            <p:ph idx="1"/>
          </p:nvPr>
        </p:nvSpPr>
        <p:spPr>
          <a:xfrm>
            <a:off x="457200" y="1285860"/>
            <a:ext cx="8229600" cy="4740277"/>
          </a:xfrm>
        </p:spPr>
        <p:txBody>
          <a:bodyPr/>
          <a:lstStyle/>
          <a:p>
            <a:pPr>
              <a:buNone/>
            </a:pPr>
            <a:r>
              <a:rPr lang="ja-JP" altLang="en-US" dirty="0" smtClean="0">
                <a:latin typeface="+mn-ea"/>
              </a:rPr>
              <a:t>　　</a:t>
            </a:r>
            <a:r>
              <a:rPr lang="ja-JP" altLang="en-US" sz="2400" dirty="0" smtClean="0">
                <a:latin typeface="+mn-ea"/>
              </a:rPr>
              <a:t>下水管渠内の流れは一次元不定流解析モデルにより解析する。</a:t>
            </a:r>
            <a:endParaRPr lang="en-US" altLang="ja-JP" sz="2400" dirty="0" smtClean="0">
              <a:latin typeface="+mn-ea"/>
            </a:endParaRPr>
          </a:p>
          <a:p>
            <a:pPr>
              <a:buNone/>
            </a:pPr>
            <a:r>
              <a:rPr lang="ja-JP" altLang="en-US" sz="2400" dirty="0" smtClean="0">
                <a:latin typeface="+mn-ea"/>
              </a:rPr>
              <a:t>　　下水道が管渠であることから、開水路流れと満管流れを同一の方程式群で解析しうるＰｒｅｉｓｓｍａｎｎのスロットモデルを用いる。</a:t>
            </a:r>
            <a:endParaRPr lang="en-US" altLang="ja-JP" sz="2400" dirty="0" smtClean="0">
              <a:latin typeface="+mn-ea"/>
            </a:endParaRPr>
          </a:p>
          <a:p>
            <a:pPr>
              <a:buNone/>
            </a:pPr>
            <a:endParaRPr lang="en-US" altLang="ja-JP" sz="2400" dirty="0" smtClean="0">
              <a:latin typeface="+mn-ea"/>
            </a:endParaRPr>
          </a:p>
          <a:p>
            <a:pPr>
              <a:buNone/>
            </a:pPr>
            <a:endParaRPr lang="en-US" altLang="ja-JP" sz="2400" dirty="0" smtClean="0">
              <a:latin typeface="+mn-ea"/>
            </a:endParaRPr>
          </a:p>
          <a:p>
            <a:pPr>
              <a:buNone/>
            </a:pPr>
            <a:endParaRPr lang="en-US" altLang="ja-JP" sz="2400" dirty="0" smtClean="0">
              <a:latin typeface="+mn-ea"/>
            </a:endParaRPr>
          </a:p>
          <a:p>
            <a:pPr>
              <a:buNone/>
            </a:pPr>
            <a:r>
              <a:rPr lang="ja-JP" altLang="en-US" sz="1800" dirty="0" smtClean="0"/>
              <a:t>　　　　　　　　　　　　　　　　　　　　　　　　　　　　　　　　　　　　</a:t>
            </a:r>
            <a:r>
              <a:rPr lang="ja-JP" altLang="en-US" sz="1200" dirty="0" smtClean="0"/>
              <a:t>（ハイドロソフト技術研究所より）</a:t>
            </a:r>
            <a:endParaRPr lang="en-US" altLang="ja-JP" sz="1200" dirty="0" smtClean="0"/>
          </a:p>
          <a:p>
            <a:pPr>
              <a:buNone/>
            </a:pPr>
            <a:r>
              <a:rPr lang="ja-JP" altLang="en-US" sz="1800" dirty="0" smtClean="0"/>
              <a:t>　　　　　　　　</a:t>
            </a:r>
            <a:endParaRPr lang="ja-JP" altLang="en-US" sz="1800" dirty="0" smtClean="0">
              <a:latin typeface="+mn-ea"/>
            </a:endParaRPr>
          </a:p>
          <a:p>
            <a:endParaRPr kumimoji="1" lang="ja-JP" altLang="en-US" sz="2400" dirty="0"/>
          </a:p>
        </p:txBody>
      </p:sp>
      <p:pic>
        <p:nvPicPr>
          <p:cNvPr id="4" name="図 3" descr="cal_d6_4_1.gif"/>
          <p:cNvPicPr>
            <a:picLocks noChangeAspect="1"/>
          </p:cNvPicPr>
          <p:nvPr/>
        </p:nvPicPr>
        <p:blipFill>
          <a:blip r:embed="rId2" cstate="print"/>
          <a:stretch>
            <a:fillRect/>
          </a:stretch>
        </p:blipFill>
        <p:spPr>
          <a:xfrm>
            <a:off x="1571604" y="3429000"/>
            <a:ext cx="5486438" cy="1357322"/>
          </a:xfrm>
          <a:prstGeom prst="rect">
            <a:avLst/>
          </a:prstGeom>
        </p:spPr>
      </p:pic>
      <p:sp>
        <p:nvSpPr>
          <p:cNvPr id="6" name="上矢印吹き出し 5"/>
          <p:cNvSpPr/>
          <p:nvPr/>
        </p:nvSpPr>
        <p:spPr>
          <a:xfrm>
            <a:off x="3786182" y="5072074"/>
            <a:ext cx="4000528" cy="1428760"/>
          </a:xfrm>
          <a:prstGeom prst="upArrowCallout">
            <a:avLst>
              <a:gd name="adj1" fmla="val 9000"/>
              <a:gd name="adj2" fmla="val 12000"/>
              <a:gd name="adj3" fmla="val 11000"/>
              <a:gd name="adj4" fmla="val 6497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ja-JP" altLang="en-US" dirty="0" smtClean="0"/>
              <a:t>下水道管の頂部に仮想のスロットを設けることで、管路流、開水路流を同一の方程式系で解析できる。</a:t>
            </a:r>
            <a:endParaRPr lang="en-US" altLang="ja-JP" dirty="0" smtClean="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428604"/>
            <a:ext cx="8229600" cy="989034"/>
          </a:xfrm>
        </p:spPr>
        <p:txBody>
          <a:bodyPr>
            <a:normAutofit/>
          </a:bodyPr>
          <a:lstStyle/>
          <a:p>
            <a:pPr algn="l"/>
            <a:r>
              <a:rPr lang="ja-JP" altLang="en-US" sz="3600" dirty="0" smtClean="0">
                <a:latin typeface="+mj-ea"/>
              </a:rPr>
              <a:t>　</a:t>
            </a:r>
            <a:r>
              <a:rPr lang="ja-JP" altLang="en-US" sz="3200" dirty="0" smtClean="0">
                <a:latin typeface="+mj-ea"/>
              </a:rPr>
              <a:t>氾濫解析モデル</a:t>
            </a:r>
            <a:endParaRPr kumimoji="1" lang="ja-JP" altLang="en-US" sz="3200" dirty="0"/>
          </a:p>
        </p:txBody>
      </p:sp>
      <p:sp>
        <p:nvSpPr>
          <p:cNvPr id="3" name="コンテンツ プレースホルダ 2"/>
          <p:cNvSpPr>
            <a:spLocks noGrp="1"/>
          </p:cNvSpPr>
          <p:nvPr>
            <p:ph idx="1"/>
          </p:nvPr>
        </p:nvSpPr>
        <p:spPr>
          <a:xfrm>
            <a:off x="428596" y="1500174"/>
            <a:ext cx="8229600" cy="5214974"/>
          </a:xfrm>
        </p:spPr>
        <p:txBody>
          <a:bodyPr>
            <a:normAutofit/>
          </a:bodyPr>
          <a:lstStyle/>
          <a:p>
            <a:pPr>
              <a:buNone/>
            </a:pPr>
            <a:r>
              <a:rPr lang="ja-JP" altLang="en-US" sz="2400" dirty="0" smtClean="0">
                <a:latin typeface="+mn-ea"/>
              </a:rPr>
              <a:t>　　</a:t>
            </a:r>
            <a:r>
              <a:rPr lang="ja-JP" altLang="ja-JP" sz="2400" kern="1200" dirty="0" smtClean="0">
                <a:solidFill>
                  <a:schemeClr val="tx1"/>
                </a:solidFill>
              </a:rPr>
              <a:t>氾濫水は主に道路を流れるため、</a:t>
            </a:r>
            <a:r>
              <a:rPr lang="ja-JP" altLang="en-US" sz="2400" dirty="0" smtClean="0">
                <a:latin typeface="+mn-ea"/>
              </a:rPr>
              <a:t>建物を除いた道路部のみを対象領域としている。</a:t>
            </a:r>
            <a:endParaRPr lang="en-US" altLang="ja-JP" sz="2400" dirty="0" smtClean="0">
              <a:latin typeface="+mn-ea"/>
            </a:endParaRPr>
          </a:p>
          <a:p>
            <a:pPr>
              <a:buNone/>
            </a:pPr>
            <a:endParaRPr lang="en-US" altLang="ja-JP" sz="2400" dirty="0" smtClean="0">
              <a:latin typeface="+mn-ea"/>
            </a:endParaRPr>
          </a:p>
          <a:p>
            <a:pPr>
              <a:buNone/>
            </a:pPr>
            <a:r>
              <a:rPr lang="ja-JP" altLang="en-US" sz="2400" dirty="0" smtClean="0">
                <a:latin typeface="+mn-ea"/>
              </a:rPr>
              <a:t>　　本研究</a:t>
            </a:r>
            <a:r>
              <a:rPr kumimoji="1" lang="ja-JP" altLang="en-US" sz="2400" dirty="0" smtClean="0">
                <a:latin typeface="+mn-ea"/>
              </a:rPr>
              <a:t>では</a:t>
            </a:r>
            <a:r>
              <a:rPr lang="ja-JP" altLang="en-US" sz="2400" dirty="0" smtClean="0">
                <a:latin typeface="+mn-ea"/>
              </a:rPr>
              <a:t>非構造格子モデルによる</a:t>
            </a:r>
            <a:r>
              <a:rPr kumimoji="1" lang="ja-JP" altLang="en-US" sz="2400" dirty="0" smtClean="0">
                <a:latin typeface="+mn-ea"/>
              </a:rPr>
              <a:t>二次元氾濫解析を用いる。</a:t>
            </a:r>
            <a:endParaRPr kumimoji="1" lang="en-US" altLang="ja-JP" sz="2400" dirty="0" smtClean="0">
              <a:latin typeface="+mn-ea"/>
            </a:endParaRPr>
          </a:p>
          <a:p>
            <a:pPr>
              <a:buNone/>
            </a:pPr>
            <a:endParaRPr lang="en-US" altLang="ja-JP" sz="2400" dirty="0" smtClean="0">
              <a:latin typeface="+mn-ea"/>
            </a:endParaRPr>
          </a:p>
          <a:p>
            <a:pPr>
              <a:buNone/>
            </a:pPr>
            <a:endParaRPr lang="en-US" altLang="ja-JP" sz="2400" dirty="0" smtClean="0">
              <a:latin typeface="+mn-ea"/>
            </a:endParaRPr>
          </a:p>
          <a:p>
            <a:pPr>
              <a:buNone/>
            </a:pPr>
            <a:r>
              <a:rPr lang="ja-JP" altLang="en-US" sz="2400" dirty="0" smtClean="0"/>
              <a:t>　　</a:t>
            </a:r>
            <a:r>
              <a:rPr lang="ja-JP" altLang="en-US" sz="2400" b="1" dirty="0" smtClean="0"/>
              <a:t>＊非構造格子モデル</a:t>
            </a:r>
            <a:endParaRPr lang="en-US" altLang="ja-JP" sz="2400" b="1" dirty="0" smtClean="0">
              <a:latin typeface="+mn-ea"/>
            </a:endParaRPr>
          </a:p>
          <a:p>
            <a:pPr>
              <a:buNone/>
            </a:pPr>
            <a:r>
              <a:rPr lang="ja-JP" altLang="en-US" sz="1800" dirty="0" smtClean="0"/>
              <a:t>　　　　　　領域を多角形格子として分割することで、</a:t>
            </a:r>
            <a:endParaRPr lang="en-US" altLang="ja-JP" sz="1800" dirty="0" smtClean="0"/>
          </a:p>
          <a:p>
            <a:pPr>
              <a:buNone/>
            </a:pPr>
            <a:r>
              <a:rPr lang="ja-JP" altLang="en-US" sz="1800" dirty="0" smtClean="0"/>
              <a:t>　　　　　　氾濫水の挙動をより正確に表現する。</a:t>
            </a:r>
          </a:p>
          <a:p>
            <a:pPr>
              <a:buNone/>
            </a:pPr>
            <a:endParaRPr lang="en-US" altLang="ja-JP" sz="2400" dirty="0" smtClean="0">
              <a:latin typeface="+mn-ea"/>
              <a:ea typeface="+mj-ea"/>
            </a:endParaRPr>
          </a:p>
          <a:p>
            <a:pPr>
              <a:buNone/>
            </a:pPr>
            <a:endParaRPr lang="en-US" altLang="ja-JP" sz="1200" dirty="0" smtClean="0">
              <a:latin typeface="+mn-ea"/>
              <a:ea typeface="+mj-ea"/>
            </a:endParaRPr>
          </a:p>
          <a:p>
            <a:pPr>
              <a:buNone/>
            </a:pPr>
            <a:endParaRPr lang="en-US" altLang="ja-JP" sz="1200" dirty="0" smtClean="0">
              <a:latin typeface="+mn-ea"/>
              <a:ea typeface="+mj-ea"/>
            </a:endParaRPr>
          </a:p>
          <a:p>
            <a:pPr algn="ctr">
              <a:buNone/>
            </a:pPr>
            <a:r>
              <a:rPr lang="ja-JP" altLang="en-US" sz="1200" dirty="0" smtClean="0">
                <a:latin typeface="+mn-ea"/>
                <a:ea typeface="+mj-ea"/>
              </a:rPr>
              <a:t>　　　　　　　　　　　　　　　　　　　　　　　　　　　　　　　　　　　　　　　　　　　　　　　　　　</a:t>
            </a:r>
            <a:r>
              <a:rPr lang="ja-JP" altLang="en-US" sz="1200" dirty="0" smtClean="0">
                <a:latin typeface="+mn-ea"/>
              </a:rPr>
              <a:t>（川池氏の論文より）</a:t>
            </a:r>
            <a:endParaRPr lang="en-US" altLang="ja-JP" sz="1200" dirty="0" smtClean="0">
              <a:latin typeface="+mn-ea"/>
            </a:endParaRPr>
          </a:p>
        </p:txBody>
      </p:sp>
      <p:pic>
        <p:nvPicPr>
          <p:cNvPr id="5" name="Picture 20" descr="img045"/>
          <p:cNvPicPr>
            <a:picLocks noChangeAspect="1" noChangeArrowheads="1"/>
          </p:cNvPicPr>
          <p:nvPr/>
        </p:nvPicPr>
        <p:blipFill>
          <a:blip r:embed="rId3" cstate="print"/>
          <a:srcRect/>
          <a:stretch>
            <a:fillRect/>
          </a:stretch>
        </p:blipFill>
        <p:spPr bwMode="auto">
          <a:xfrm>
            <a:off x="5715008" y="3929066"/>
            <a:ext cx="1443658" cy="2357454"/>
          </a:xfrm>
          <a:prstGeom prst="rect">
            <a:avLst/>
          </a:prstGeom>
          <a:noFill/>
        </p:spPr>
      </p:pic>
      <p:cxnSp>
        <p:nvCxnSpPr>
          <p:cNvPr id="7" name="直線矢印コネクタ 6"/>
          <p:cNvCxnSpPr/>
          <p:nvPr/>
        </p:nvCxnSpPr>
        <p:spPr>
          <a:xfrm>
            <a:off x="3851920" y="4725144"/>
            <a:ext cx="172819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785786" y="3857628"/>
            <a:ext cx="7358114" cy="27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500034" y="1285860"/>
            <a:ext cx="8229600" cy="714380"/>
          </a:xfrm>
        </p:spPr>
        <p:txBody>
          <a:bodyPr>
            <a:normAutofit/>
          </a:bodyPr>
          <a:lstStyle/>
          <a:p>
            <a:pPr>
              <a:buNone/>
            </a:pPr>
            <a:r>
              <a:rPr kumimoji="1" lang="ja-JP" altLang="en-US" sz="2400" b="1" dirty="0" smtClean="0">
                <a:effectLst>
                  <a:outerShdw blurRad="38100" dist="38100" dir="2700000" algn="tl">
                    <a:srgbClr val="000000">
                      <a:alpha val="43137"/>
                    </a:srgbClr>
                  </a:outerShdw>
                </a:effectLst>
              </a:rPr>
              <a:t>　・海老江処理区全体の溢水状況</a:t>
            </a:r>
            <a:endParaRPr kumimoji="1" lang="ja-JP" altLang="en-US" sz="2400" b="1" dirty="0">
              <a:effectLst>
                <a:outerShdw blurRad="38100" dist="38100" dir="2700000" algn="tl">
                  <a:srgbClr val="000000">
                    <a:alpha val="43137"/>
                  </a:srgbClr>
                </a:outerShdw>
              </a:effectLst>
            </a:endParaRPr>
          </a:p>
        </p:txBody>
      </p:sp>
      <p:pic>
        <p:nvPicPr>
          <p:cNvPr id="52226" name="オブジェクト 1"/>
          <p:cNvPicPr>
            <a:picLocks noChangeArrowheads="1"/>
          </p:cNvPicPr>
          <p:nvPr/>
        </p:nvPicPr>
        <p:blipFill>
          <a:blip r:embed="rId2" cstate="print"/>
          <a:srcRect b="-809"/>
          <a:stretch>
            <a:fillRect/>
          </a:stretch>
        </p:blipFill>
        <p:spPr bwMode="auto">
          <a:xfrm>
            <a:off x="857224" y="1857364"/>
            <a:ext cx="5621338" cy="1422400"/>
          </a:xfrm>
          <a:prstGeom prst="rect">
            <a:avLst/>
          </a:prstGeom>
          <a:noFill/>
          <a:ln w="9525">
            <a:noFill/>
            <a:miter lim="800000"/>
            <a:headEnd/>
            <a:tailEnd/>
          </a:ln>
        </p:spPr>
      </p:pic>
      <p:pic>
        <p:nvPicPr>
          <p:cNvPr id="52227" name="オブジェクト 2"/>
          <p:cNvPicPr>
            <a:picLocks noChangeArrowheads="1"/>
          </p:cNvPicPr>
          <p:nvPr/>
        </p:nvPicPr>
        <p:blipFill>
          <a:blip r:embed="rId3" cstate="print"/>
          <a:srcRect b="-763"/>
          <a:stretch>
            <a:fillRect/>
          </a:stretch>
        </p:blipFill>
        <p:spPr bwMode="auto">
          <a:xfrm>
            <a:off x="857224" y="3357562"/>
            <a:ext cx="5621338" cy="1422400"/>
          </a:xfrm>
          <a:prstGeom prst="rect">
            <a:avLst/>
          </a:prstGeom>
          <a:noFill/>
          <a:ln w="9525">
            <a:noFill/>
            <a:miter lim="800000"/>
            <a:headEnd/>
            <a:tailEnd/>
          </a:ln>
        </p:spPr>
      </p:pic>
      <p:pic>
        <p:nvPicPr>
          <p:cNvPr id="52228" name="オブジェクト 3"/>
          <p:cNvPicPr>
            <a:picLocks noChangeArrowheads="1"/>
          </p:cNvPicPr>
          <p:nvPr/>
        </p:nvPicPr>
        <p:blipFill>
          <a:blip r:embed="rId4" cstate="print"/>
          <a:srcRect b="-763"/>
          <a:stretch>
            <a:fillRect/>
          </a:stretch>
        </p:blipFill>
        <p:spPr bwMode="auto">
          <a:xfrm>
            <a:off x="857224" y="4857760"/>
            <a:ext cx="5621338" cy="1422400"/>
          </a:xfrm>
          <a:prstGeom prst="rect">
            <a:avLst/>
          </a:prstGeom>
          <a:noFill/>
          <a:ln w="9525">
            <a:noFill/>
            <a:miter lim="800000"/>
            <a:headEnd/>
            <a:tailEnd/>
          </a:ln>
        </p:spPr>
      </p:pic>
      <p:pic>
        <p:nvPicPr>
          <p:cNvPr id="52229" name="オブジェクト 4"/>
          <p:cNvPicPr>
            <a:picLocks noChangeArrowheads="1"/>
          </p:cNvPicPr>
          <p:nvPr/>
        </p:nvPicPr>
        <p:blipFill>
          <a:blip r:embed="rId5" cstate="print"/>
          <a:srcRect t="-287" b="-430"/>
          <a:stretch>
            <a:fillRect/>
          </a:stretch>
        </p:blipFill>
        <p:spPr bwMode="auto">
          <a:xfrm>
            <a:off x="6572264" y="4857760"/>
            <a:ext cx="1812925" cy="1422400"/>
          </a:xfrm>
          <a:prstGeom prst="rect">
            <a:avLst/>
          </a:prstGeom>
          <a:noFill/>
          <a:ln w="9525">
            <a:noFill/>
            <a:miter lim="800000"/>
            <a:headEnd/>
            <a:tailEnd/>
          </a:ln>
        </p:spPr>
      </p:pic>
      <p:pic>
        <p:nvPicPr>
          <p:cNvPr id="52230" name="図 14"/>
          <p:cNvPicPr>
            <a:picLocks noChangeAspect="1" noChangeArrowheads="1"/>
          </p:cNvPicPr>
          <p:nvPr/>
        </p:nvPicPr>
        <p:blipFill>
          <a:blip r:embed="rId6" cstate="print"/>
          <a:srcRect/>
          <a:stretch>
            <a:fillRect/>
          </a:stretch>
        </p:blipFill>
        <p:spPr bwMode="auto">
          <a:xfrm>
            <a:off x="6858016" y="3500438"/>
            <a:ext cx="1336675" cy="771525"/>
          </a:xfrm>
          <a:prstGeom prst="rect">
            <a:avLst/>
          </a:prstGeom>
          <a:noFill/>
          <a:ln w="9525">
            <a:noFill/>
            <a:miter lim="800000"/>
            <a:headEnd/>
            <a:tailEnd/>
          </a:ln>
        </p:spPr>
      </p:pic>
      <p:sp>
        <p:nvSpPr>
          <p:cNvPr id="11" name="正方形/長方形 10"/>
          <p:cNvSpPr/>
          <p:nvPr/>
        </p:nvSpPr>
        <p:spPr>
          <a:xfrm>
            <a:off x="5214942" y="1357298"/>
            <a:ext cx="2286016" cy="400110"/>
          </a:xfrm>
          <a:prstGeom prst="rect">
            <a:avLst/>
          </a:prstGeom>
        </p:spPr>
        <p:txBody>
          <a:bodyPr wrap="square">
            <a:spAutoFit/>
          </a:bodyPr>
          <a:lstStyle/>
          <a:p>
            <a:r>
              <a:rPr lang="ja-JP" altLang="en-US" sz="2000" b="1" dirty="0" smtClean="0"/>
              <a:t>（岡崎豪雨時）</a:t>
            </a:r>
            <a:endParaRPr lang="ja-JP" altLang="en-US" sz="2000" b="1" dirty="0"/>
          </a:p>
        </p:txBody>
      </p:sp>
      <p:sp>
        <p:nvSpPr>
          <p:cNvPr id="12" name="タイトル 11"/>
          <p:cNvSpPr>
            <a:spLocks noGrp="1"/>
          </p:cNvSpPr>
          <p:nvPr>
            <p:ph type="title"/>
          </p:nvPr>
        </p:nvSpPr>
        <p:spPr/>
        <p:txBody>
          <a:bodyPr/>
          <a:lstStyle/>
          <a:p>
            <a:endParaRPr kumimoji="1" lang="ja-JP"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オブジェクト 5"/>
          <p:cNvPicPr>
            <a:picLocks noChangeArrowheads="1"/>
          </p:cNvPicPr>
          <p:nvPr/>
        </p:nvPicPr>
        <p:blipFill>
          <a:blip r:embed="rId2" cstate="print"/>
          <a:srcRect b="-722"/>
          <a:stretch>
            <a:fillRect/>
          </a:stretch>
        </p:blipFill>
        <p:spPr bwMode="auto">
          <a:xfrm>
            <a:off x="714348" y="1285860"/>
            <a:ext cx="5621338" cy="1416050"/>
          </a:xfrm>
          <a:prstGeom prst="rect">
            <a:avLst/>
          </a:prstGeom>
          <a:noFill/>
          <a:ln w="9525">
            <a:noFill/>
            <a:miter lim="800000"/>
            <a:headEnd/>
            <a:tailEnd/>
          </a:ln>
        </p:spPr>
      </p:pic>
      <p:pic>
        <p:nvPicPr>
          <p:cNvPr id="53251" name="オブジェクト 9"/>
          <p:cNvPicPr>
            <a:picLocks noChangeArrowheads="1"/>
          </p:cNvPicPr>
          <p:nvPr/>
        </p:nvPicPr>
        <p:blipFill>
          <a:blip r:embed="rId3" cstate="print"/>
          <a:srcRect b="-722"/>
          <a:stretch>
            <a:fillRect/>
          </a:stretch>
        </p:blipFill>
        <p:spPr bwMode="auto">
          <a:xfrm>
            <a:off x="714348" y="2857496"/>
            <a:ext cx="5621338" cy="1416050"/>
          </a:xfrm>
          <a:prstGeom prst="rect">
            <a:avLst/>
          </a:prstGeom>
          <a:noFill/>
          <a:ln w="9525">
            <a:noFill/>
            <a:miter lim="800000"/>
            <a:headEnd/>
            <a:tailEnd/>
          </a:ln>
        </p:spPr>
      </p:pic>
      <p:sp>
        <p:nvSpPr>
          <p:cNvPr id="6" name="正方形/長方形 5"/>
          <p:cNvSpPr/>
          <p:nvPr/>
        </p:nvSpPr>
        <p:spPr>
          <a:xfrm>
            <a:off x="5072066" y="642918"/>
            <a:ext cx="2286016" cy="400110"/>
          </a:xfrm>
          <a:prstGeom prst="rect">
            <a:avLst/>
          </a:prstGeom>
        </p:spPr>
        <p:txBody>
          <a:bodyPr wrap="square">
            <a:spAutoFit/>
          </a:bodyPr>
          <a:lstStyle/>
          <a:p>
            <a:r>
              <a:rPr lang="ja-JP" altLang="en-US" sz="2000" b="1" dirty="0" smtClean="0"/>
              <a:t>（豊中豪雨時）</a:t>
            </a:r>
            <a:endParaRPr lang="ja-JP" altLang="en-US" sz="2000" b="1" dirty="0"/>
          </a:p>
        </p:txBody>
      </p:sp>
      <p:pic>
        <p:nvPicPr>
          <p:cNvPr id="7" name="図 14"/>
          <p:cNvPicPr>
            <a:picLocks noChangeAspect="1" noChangeArrowheads="1"/>
          </p:cNvPicPr>
          <p:nvPr/>
        </p:nvPicPr>
        <p:blipFill>
          <a:blip r:embed="rId4" cstate="print"/>
          <a:srcRect/>
          <a:stretch>
            <a:fillRect/>
          </a:stretch>
        </p:blipFill>
        <p:spPr bwMode="auto">
          <a:xfrm>
            <a:off x="6715140" y="3071810"/>
            <a:ext cx="1336675" cy="77152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オブジェクト 13"/>
          <p:cNvPicPr>
            <a:picLocks noChangeArrowheads="1"/>
          </p:cNvPicPr>
          <p:nvPr/>
        </p:nvPicPr>
        <p:blipFill>
          <a:blip r:embed="rId2" cstate="print"/>
          <a:srcRect b="-722"/>
          <a:stretch>
            <a:fillRect/>
          </a:stretch>
        </p:blipFill>
        <p:spPr bwMode="auto">
          <a:xfrm>
            <a:off x="571472" y="571480"/>
            <a:ext cx="5621338" cy="1416050"/>
          </a:xfrm>
          <a:prstGeom prst="rect">
            <a:avLst/>
          </a:prstGeom>
          <a:noFill/>
          <a:ln w="9525">
            <a:noFill/>
            <a:miter lim="800000"/>
            <a:headEnd/>
            <a:tailEnd/>
          </a:ln>
        </p:spPr>
      </p:pic>
      <p:pic>
        <p:nvPicPr>
          <p:cNvPr id="54275" name="オブジェクト 14"/>
          <p:cNvPicPr>
            <a:picLocks noChangeArrowheads="1"/>
          </p:cNvPicPr>
          <p:nvPr/>
        </p:nvPicPr>
        <p:blipFill>
          <a:blip r:embed="rId3" cstate="print"/>
          <a:srcRect b="-722"/>
          <a:stretch>
            <a:fillRect/>
          </a:stretch>
        </p:blipFill>
        <p:spPr bwMode="auto">
          <a:xfrm>
            <a:off x="571472" y="2071678"/>
            <a:ext cx="5621338" cy="1416050"/>
          </a:xfrm>
          <a:prstGeom prst="rect">
            <a:avLst/>
          </a:prstGeom>
          <a:noFill/>
          <a:ln w="9525">
            <a:noFill/>
            <a:miter lim="800000"/>
            <a:headEnd/>
            <a:tailEnd/>
          </a:ln>
        </p:spPr>
      </p:pic>
      <p:pic>
        <p:nvPicPr>
          <p:cNvPr id="54276" name="オブジェクト 18"/>
          <p:cNvPicPr>
            <a:picLocks noChangeArrowheads="1"/>
          </p:cNvPicPr>
          <p:nvPr/>
        </p:nvPicPr>
        <p:blipFill>
          <a:blip r:embed="rId4" cstate="print"/>
          <a:srcRect b="-722"/>
          <a:stretch>
            <a:fillRect/>
          </a:stretch>
        </p:blipFill>
        <p:spPr bwMode="auto">
          <a:xfrm>
            <a:off x="571472" y="3571876"/>
            <a:ext cx="5621338" cy="1416050"/>
          </a:xfrm>
          <a:prstGeom prst="rect">
            <a:avLst/>
          </a:prstGeom>
          <a:noFill/>
          <a:ln w="9525">
            <a:noFill/>
            <a:miter lim="800000"/>
            <a:headEnd/>
            <a:tailEnd/>
          </a:ln>
        </p:spPr>
      </p:pic>
      <p:pic>
        <p:nvPicPr>
          <p:cNvPr id="54277" name="オブジェクト 19"/>
          <p:cNvPicPr>
            <a:picLocks noChangeArrowheads="1"/>
          </p:cNvPicPr>
          <p:nvPr/>
        </p:nvPicPr>
        <p:blipFill>
          <a:blip r:embed="rId5" cstate="print"/>
          <a:srcRect b="-722"/>
          <a:stretch>
            <a:fillRect/>
          </a:stretch>
        </p:blipFill>
        <p:spPr bwMode="auto">
          <a:xfrm>
            <a:off x="571472" y="5072074"/>
            <a:ext cx="5621338" cy="1416050"/>
          </a:xfrm>
          <a:prstGeom prst="rect">
            <a:avLst/>
          </a:prstGeom>
          <a:noFill/>
          <a:ln w="9525">
            <a:noFill/>
            <a:miter lim="800000"/>
            <a:headEnd/>
            <a:tailEnd/>
          </a:ln>
        </p:spPr>
      </p:pic>
      <p:pic>
        <p:nvPicPr>
          <p:cNvPr id="8" name="図 14"/>
          <p:cNvPicPr>
            <a:picLocks noChangeAspect="1" noChangeArrowheads="1"/>
          </p:cNvPicPr>
          <p:nvPr/>
        </p:nvPicPr>
        <p:blipFill>
          <a:blip r:embed="rId6" cstate="print"/>
          <a:srcRect/>
          <a:stretch>
            <a:fillRect/>
          </a:stretch>
        </p:blipFill>
        <p:spPr bwMode="auto">
          <a:xfrm>
            <a:off x="6786578" y="5214950"/>
            <a:ext cx="1336675" cy="771525"/>
          </a:xfrm>
          <a:prstGeom prst="rect">
            <a:avLst/>
          </a:prstGeom>
          <a:noFill/>
          <a:ln w="9525">
            <a:noFill/>
            <a:miter lim="800000"/>
            <a:headEnd/>
            <a:tailEnd/>
          </a:ln>
        </p:spPr>
      </p:pic>
      <p:sp>
        <p:nvSpPr>
          <p:cNvPr id="9" name="正方形/長方形 8"/>
          <p:cNvSpPr/>
          <p:nvPr/>
        </p:nvSpPr>
        <p:spPr>
          <a:xfrm>
            <a:off x="5500694" y="142852"/>
            <a:ext cx="2286016" cy="400110"/>
          </a:xfrm>
          <a:prstGeom prst="rect">
            <a:avLst/>
          </a:prstGeom>
        </p:spPr>
        <p:txBody>
          <a:bodyPr wrap="square">
            <a:spAutoFit/>
          </a:bodyPr>
          <a:lstStyle/>
          <a:p>
            <a:r>
              <a:rPr lang="ja-JP" altLang="en-US" sz="2000" b="1" dirty="0" smtClean="0"/>
              <a:t>（福井豪雨時）</a:t>
            </a:r>
            <a:endParaRPr lang="ja-JP" altLang="en-US" sz="20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8596" y="357166"/>
            <a:ext cx="8229600" cy="857256"/>
          </a:xfrm>
        </p:spPr>
        <p:txBody>
          <a:bodyPr>
            <a:normAutofit/>
          </a:bodyPr>
          <a:lstStyle/>
          <a:p>
            <a:pPr algn="l"/>
            <a:r>
              <a:rPr kumimoji="1" lang="ja-JP" altLang="en-US" sz="2400" dirty="0" smtClean="0"/>
              <a:t>＊浸水面積と溢水量</a:t>
            </a:r>
            <a:endParaRPr kumimoji="1" lang="ja-JP" altLang="en-US" sz="2400" dirty="0"/>
          </a:p>
        </p:txBody>
      </p:sp>
      <p:graphicFrame>
        <p:nvGraphicFramePr>
          <p:cNvPr id="4" name="コンテンツ プレースホルダ 3"/>
          <p:cNvGraphicFramePr>
            <a:graphicFrameLocks noGrp="1"/>
          </p:cNvGraphicFramePr>
          <p:nvPr>
            <p:ph idx="1"/>
          </p:nvPr>
        </p:nvGraphicFramePr>
        <p:xfrm>
          <a:off x="642911" y="1412776"/>
          <a:ext cx="5513264" cy="1308335"/>
        </p:xfrm>
        <a:graphic>
          <a:graphicData uri="http://schemas.openxmlformats.org/drawingml/2006/table">
            <a:tbl>
              <a:tblPr firstRow="1" bandRow="1">
                <a:tableStyleId>{00A15C55-8517-42AA-B614-E9B94910E393}</a:tableStyleId>
              </a:tblPr>
              <a:tblGrid>
                <a:gridCol w="1624833"/>
                <a:gridCol w="1296144"/>
                <a:gridCol w="1296144"/>
                <a:gridCol w="1296143"/>
              </a:tblGrid>
              <a:tr h="279368">
                <a:tc>
                  <a:txBody>
                    <a:bodyPr/>
                    <a:lstStyle/>
                    <a:p>
                      <a:pPr algn="l" rtl="0" fontAlgn="ctr"/>
                      <a:r>
                        <a:rPr lang="en-US" sz="1100" b="1" i="0" u="none" strike="noStrike" dirty="0">
                          <a:solidFill>
                            <a:srgbClr val="FFFFFF"/>
                          </a:solidFill>
                          <a:latin typeface="Century Schoolbook"/>
                        </a:rPr>
                        <a:t>Volume balance report </a:t>
                      </a:r>
                      <a:r>
                        <a:rPr lang="en-US" sz="1100" b="0" i="0" u="none" strike="noStrike" dirty="0">
                          <a:solidFill>
                            <a:srgbClr val="000000"/>
                          </a:solidFill>
                          <a:latin typeface="ＭＳ Ｐゴシック"/>
                        </a:rPr>
                        <a:t> </a:t>
                      </a:r>
                      <a:endParaRPr lang="en-US" sz="1100" b="1" i="0" u="none" strike="noStrike" dirty="0">
                        <a:solidFill>
                          <a:srgbClr val="FFFFFF"/>
                        </a:solidFill>
                        <a:latin typeface="Century Schoolbook"/>
                      </a:endParaRPr>
                    </a:p>
                  </a:txBody>
                  <a:tcPr marL="9525" marR="9525" marT="9525" marB="0" anchor="ctr"/>
                </a:tc>
                <a:tc>
                  <a:txBody>
                    <a:bodyPr/>
                    <a:lstStyle/>
                    <a:p>
                      <a:pPr algn="ctr" rtl="0" fontAlgn="ctr"/>
                      <a:r>
                        <a:rPr lang="ja-JP" altLang="en-US" sz="1100" b="0" i="0" u="none" strike="noStrike" dirty="0">
                          <a:solidFill>
                            <a:schemeClr val="bg1"/>
                          </a:solidFill>
                          <a:latin typeface="Arial"/>
                        </a:rPr>
                        <a:t>岡崎豪雨</a:t>
                      </a:r>
                      <a:r>
                        <a:rPr lang="ja-JP" altLang="en-US" sz="1100" b="0" i="0" u="none" strike="noStrike" dirty="0">
                          <a:solidFill>
                            <a:schemeClr val="bg1"/>
                          </a:solidFill>
                          <a:latin typeface="ＭＳ Ｐゴシック"/>
                        </a:rPr>
                        <a:t> </a:t>
                      </a:r>
                      <a:endParaRPr lang="ja-JP" altLang="en-US" sz="1100" b="0" i="0" u="none" strike="noStrike" dirty="0">
                        <a:solidFill>
                          <a:schemeClr val="bg1"/>
                        </a:solidFill>
                        <a:latin typeface="Arial"/>
                      </a:endParaRPr>
                    </a:p>
                  </a:txBody>
                  <a:tcPr marL="9525" marR="9525" marT="9525" marB="0" anchor="ctr"/>
                </a:tc>
                <a:tc>
                  <a:txBody>
                    <a:bodyPr/>
                    <a:lstStyle/>
                    <a:p>
                      <a:pPr algn="ctr" rtl="0" fontAlgn="ctr"/>
                      <a:r>
                        <a:rPr lang="ja-JP" altLang="en-US" sz="1100" b="0" i="0" u="none" strike="noStrike" dirty="0">
                          <a:solidFill>
                            <a:schemeClr val="bg1"/>
                          </a:solidFill>
                          <a:latin typeface="Arial"/>
                        </a:rPr>
                        <a:t>豊中豪雨</a:t>
                      </a:r>
                      <a:r>
                        <a:rPr lang="ja-JP" altLang="en-US" sz="1100" b="0" i="0" u="none" strike="noStrike" dirty="0">
                          <a:solidFill>
                            <a:schemeClr val="bg1"/>
                          </a:solidFill>
                          <a:latin typeface="ＭＳ Ｐゴシック"/>
                        </a:rPr>
                        <a:t> </a:t>
                      </a:r>
                      <a:endParaRPr lang="ja-JP" altLang="en-US" sz="1100" b="0" i="0" u="none" strike="noStrike" dirty="0">
                        <a:solidFill>
                          <a:schemeClr val="bg1"/>
                        </a:solidFill>
                        <a:latin typeface="Arial"/>
                      </a:endParaRPr>
                    </a:p>
                  </a:txBody>
                  <a:tcPr marL="9525" marR="9525" marT="9525" marB="0" anchor="ctr"/>
                </a:tc>
                <a:tc>
                  <a:txBody>
                    <a:bodyPr/>
                    <a:lstStyle/>
                    <a:p>
                      <a:pPr algn="ctr" fontAlgn="ctr"/>
                      <a:r>
                        <a:rPr lang="ja-JP" altLang="en-US" sz="1100" b="0" i="0" u="none" strike="noStrike" dirty="0">
                          <a:solidFill>
                            <a:schemeClr val="bg1"/>
                          </a:solidFill>
                          <a:latin typeface="ＭＳ Ｐゴシック"/>
                        </a:rPr>
                        <a:t>福井豪雨</a:t>
                      </a:r>
                    </a:p>
                  </a:txBody>
                  <a:tcPr marL="9525" marR="9525" marT="9525" marB="0" anchor="ctr"/>
                </a:tc>
              </a:tr>
              <a:tr h="342989">
                <a:tc>
                  <a:txBody>
                    <a:bodyPr/>
                    <a:lstStyle/>
                    <a:p>
                      <a:pPr algn="l" rtl="0" fontAlgn="ctr"/>
                      <a:r>
                        <a:rPr lang="en-US" sz="1100" b="0" i="0" u="none" strike="noStrike" dirty="0">
                          <a:solidFill>
                            <a:srgbClr val="000000"/>
                          </a:solidFill>
                          <a:latin typeface="Century Schoolbook"/>
                        </a:rPr>
                        <a:t> </a:t>
                      </a:r>
                      <a:r>
                        <a:rPr lang="ja-JP" altLang="en-US" sz="1100" b="0" i="0" u="none" strike="noStrike" dirty="0" smtClean="0">
                          <a:solidFill>
                            <a:srgbClr val="000000"/>
                          </a:solidFill>
                          <a:latin typeface="Century Schoolbook"/>
                        </a:rPr>
                        <a:t>解析範囲</a:t>
                      </a:r>
                      <a:r>
                        <a:rPr lang="en-US" sz="1100" b="0" i="0" u="none" strike="noStrike" dirty="0" smtClean="0">
                          <a:solidFill>
                            <a:srgbClr val="000000"/>
                          </a:solidFill>
                          <a:latin typeface="Century Schoolbook"/>
                        </a:rPr>
                        <a:t> </a:t>
                      </a:r>
                      <a:r>
                        <a:rPr lang="en-US" sz="1100" b="0" i="0" u="none" strike="noStrike" dirty="0">
                          <a:solidFill>
                            <a:srgbClr val="000000"/>
                          </a:solidFill>
                          <a:latin typeface="Century Schoolbook"/>
                        </a:rPr>
                        <a:t>(ha) : </a:t>
                      </a:r>
                      <a:r>
                        <a:rPr lang="en-US" sz="1100" b="0" i="0" u="none" strike="noStrike" dirty="0">
                          <a:solidFill>
                            <a:srgbClr val="000000"/>
                          </a:solidFill>
                          <a:latin typeface="ＭＳ Ｐゴシック"/>
                        </a:rPr>
                        <a:t> </a:t>
                      </a:r>
                      <a:endParaRPr lang="en-US" sz="1100" b="0" i="0" u="none" strike="noStrike" dirty="0">
                        <a:solidFill>
                          <a:srgbClr val="000000"/>
                        </a:solidFill>
                        <a:latin typeface="Century Schoolbook"/>
                      </a:endParaRPr>
                    </a:p>
                  </a:txBody>
                  <a:tcPr marL="9525" marR="9525" marT="9525" marB="0" anchor="ctr"/>
                </a:tc>
                <a:tc>
                  <a:txBody>
                    <a:bodyPr/>
                    <a:lstStyle/>
                    <a:p>
                      <a:pPr algn="r" rtl="0" fontAlgn="ctr"/>
                      <a:r>
                        <a:rPr lang="en-US" altLang="ja-JP" sz="1100" b="0" i="0" u="none" strike="noStrike" dirty="0" smtClean="0">
                          <a:solidFill>
                            <a:srgbClr val="000000"/>
                          </a:solidFill>
                          <a:latin typeface="Times New Roman" pitchFamily="18" charset="0"/>
                          <a:cs typeface="Times New Roman" pitchFamily="18" charset="0"/>
                        </a:rPr>
                        <a:t>325.019</a:t>
                      </a:r>
                      <a:endParaRPr lang="en-US" altLang="ja-JP" sz="1100" b="0" i="0" u="none" strike="noStrike" dirty="0">
                        <a:solidFill>
                          <a:srgbClr val="000000"/>
                        </a:solidFill>
                        <a:latin typeface="Times New Roman" pitchFamily="18" charset="0"/>
                        <a:cs typeface="Times New Roman" pitchFamily="18" charset="0"/>
                      </a:endParaRPr>
                    </a:p>
                  </a:txBody>
                  <a:tcPr marL="9525" marR="9525" marT="9525" marB="0" anchor="ctr"/>
                </a:tc>
                <a:tc>
                  <a:txBody>
                    <a:bodyPr/>
                    <a:lstStyle/>
                    <a:p>
                      <a:pPr algn="r" rtl="0" fontAlgn="ctr"/>
                      <a:r>
                        <a:rPr lang="en-US" altLang="ja-JP" sz="1100" b="0" i="0" u="none" strike="noStrike" dirty="0" smtClean="0">
                          <a:solidFill>
                            <a:srgbClr val="000000"/>
                          </a:solidFill>
                          <a:latin typeface="Times New Roman" pitchFamily="18" charset="0"/>
                          <a:cs typeface="Times New Roman" pitchFamily="18" charset="0"/>
                        </a:rPr>
                        <a:t>325.019</a:t>
                      </a:r>
                      <a:endParaRPr lang="en-US" altLang="ja-JP" sz="1100" b="0" i="0" u="none" strike="noStrike" dirty="0">
                        <a:solidFill>
                          <a:srgbClr val="000000"/>
                        </a:solidFill>
                        <a:latin typeface="Times New Roman" pitchFamily="18" charset="0"/>
                        <a:cs typeface="Times New Roman" pitchFamily="18" charset="0"/>
                      </a:endParaRPr>
                    </a:p>
                  </a:txBody>
                  <a:tcPr marL="9525" marR="9525" marT="9525" marB="0" anchor="ctr"/>
                </a:tc>
                <a:tc>
                  <a:txBody>
                    <a:bodyPr/>
                    <a:lstStyle/>
                    <a:p>
                      <a:pPr algn="r" fontAlgn="ctr"/>
                      <a:r>
                        <a:rPr lang="en-US" altLang="ja-JP" sz="1100" b="0" i="0" u="none" strike="noStrike" dirty="0" smtClean="0">
                          <a:solidFill>
                            <a:srgbClr val="000000"/>
                          </a:solidFill>
                          <a:latin typeface="Times New Roman" pitchFamily="18" charset="0"/>
                          <a:cs typeface="Times New Roman" pitchFamily="18" charset="0"/>
                        </a:rPr>
                        <a:t>325.019</a:t>
                      </a:r>
                    </a:p>
                  </a:txBody>
                  <a:tcPr marL="9525" marR="9525" marT="9525" marB="0" anchor="ctr"/>
                </a:tc>
              </a:tr>
              <a:tr h="342989">
                <a:tc>
                  <a:txBody>
                    <a:bodyPr/>
                    <a:lstStyle/>
                    <a:p>
                      <a:pPr algn="l" rtl="0" fontAlgn="ctr"/>
                      <a:r>
                        <a:rPr lang="ja-JP" altLang="en-US" sz="1100" b="0" i="0" u="none" strike="noStrike" dirty="0" smtClean="0">
                          <a:solidFill>
                            <a:srgbClr val="000000"/>
                          </a:solidFill>
                          <a:latin typeface="Century Schoolbook"/>
                        </a:rPr>
                        <a:t>最大浸水面積</a:t>
                      </a:r>
                      <a:r>
                        <a:rPr lang="en-US" sz="1100" b="0" i="0" u="none" strike="noStrike" dirty="0" smtClean="0">
                          <a:solidFill>
                            <a:srgbClr val="000000"/>
                          </a:solidFill>
                          <a:latin typeface="Century Schoolbook"/>
                        </a:rPr>
                        <a:t> </a:t>
                      </a:r>
                      <a:r>
                        <a:rPr lang="en-US" sz="1100" b="0" i="0" u="none" strike="noStrike" dirty="0">
                          <a:solidFill>
                            <a:srgbClr val="000000"/>
                          </a:solidFill>
                          <a:latin typeface="Century Schoolbook"/>
                        </a:rPr>
                        <a:t>(ha) :</a:t>
                      </a:r>
                      <a:r>
                        <a:rPr lang="en-US" sz="1100" b="0" i="0" u="none" strike="noStrike" dirty="0">
                          <a:solidFill>
                            <a:srgbClr val="000000"/>
                          </a:solidFill>
                          <a:latin typeface="ＭＳ Ｐゴシック"/>
                        </a:rPr>
                        <a:t> </a:t>
                      </a:r>
                      <a:endParaRPr lang="en-US" sz="1100" b="0" i="0" u="none" strike="noStrike" dirty="0">
                        <a:solidFill>
                          <a:srgbClr val="000000"/>
                        </a:solidFill>
                        <a:latin typeface="Century Schoolbook"/>
                      </a:endParaRPr>
                    </a:p>
                  </a:txBody>
                  <a:tcPr marL="9525" marR="9525" marT="9525" marB="0" anchor="ctr"/>
                </a:tc>
                <a:tc>
                  <a:txBody>
                    <a:bodyPr/>
                    <a:lstStyle/>
                    <a:p>
                      <a:pPr algn="r" rtl="0" fontAlgn="ctr"/>
                      <a:r>
                        <a:rPr lang="en-US" altLang="ja-JP" sz="1100" b="0" i="0" u="none" strike="noStrike" dirty="0" smtClean="0">
                          <a:solidFill>
                            <a:srgbClr val="000000"/>
                          </a:solidFill>
                          <a:latin typeface="Times New Roman" pitchFamily="18" charset="0"/>
                          <a:cs typeface="Times New Roman" pitchFamily="18" charset="0"/>
                        </a:rPr>
                        <a:t>252.935</a:t>
                      </a:r>
                      <a:endParaRPr lang="en-US" altLang="ja-JP" sz="1100" b="0" i="0" u="none" strike="noStrike" dirty="0">
                        <a:solidFill>
                          <a:srgbClr val="000000"/>
                        </a:solidFill>
                        <a:latin typeface="Times New Roman" pitchFamily="18" charset="0"/>
                        <a:cs typeface="Times New Roman" pitchFamily="18" charset="0"/>
                      </a:endParaRPr>
                    </a:p>
                  </a:txBody>
                  <a:tcPr marL="9525" marR="9525" marT="9525" marB="0" anchor="ctr"/>
                </a:tc>
                <a:tc>
                  <a:txBody>
                    <a:bodyPr/>
                    <a:lstStyle/>
                    <a:p>
                      <a:pPr algn="r" rtl="0" fontAlgn="ctr"/>
                      <a:r>
                        <a:rPr lang="en-US" altLang="ja-JP" sz="1100" b="0" i="0" u="none" strike="noStrike" dirty="0" smtClean="0">
                          <a:solidFill>
                            <a:srgbClr val="000000"/>
                          </a:solidFill>
                          <a:latin typeface="Times New Roman" pitchFamily="18" charset="0"/>
                          <a:cs typeface="Times New Roman" pitchFamily="18" charset="0"/>
                        </a:rPr>
                        <a:t>173.772</a:t>
                      </a:r>
                      <a:endParaRPr lang="en-US" altLang="ja-JP" sz="1100" b="0" i="0" u="none" strike="noStrike" dirty="0">
                        <a:solidFill>
                          <a:srgbClr val="000000"/>
                        </a:solidFill>
                        <a:latin typeface="Times New Roman" pitchFamily="18" charset="0"/>
                        <a:cs typeface="Times New Roman" pitchFamily="18" charset="0"/>
                      </a:endParaRPr>
                    </a:p>
                  </a:txBody>
                  <a:tcPr marL="9525" marR="9525" marT="9525" marB="0" anchor="ctr"/>
                </a:tc>
                <a:tc>
                  <a:txBody>
                    <a:bodyPr/>
                    <a:lstStyle/>
                    <a:p>
                      <a:pPr algn="r" fontAlgn="ctr"/>
                      <a:r>
                        <a:rPr lang="en-US" altLang="ja-JP" sz="1100" b="0" i="0" u="none" strike="noStrike" dirty="0" smtClean="0">
                          <a:solidFill>
                            <a:srgbClr val="000000"/>
                          </a:solidFill>
                          <a:latin typeface="Times New Roman" pitchFamily="18" charset="0"/>
                          <a:cs typeface="Times New Roman" pitchFamily="18" charset="0"/>
                        </a:rPr>
                        <a:t>131.414</a:t>
                      </a:r>
                      <a:endParaRPr lang="en-US" altLang="ja-JP" sz="1100" b="0" i="0" u="none" strike="noStrike" dirty="0">
                        <a:solidFill>
                          <a:srgbClr val="000000"/>
                        </a:solidFill>
                        <a:latin typeface="Times New Roman" pitchFamily="18" charset="0"/>
                        <a:cs typeface="Times New Roman" pitchFamily="18" charset="0"/>
                      </a:endParaRPr>
                    </a:p>
                  </a:txBody>
                  <a:tcPr marL="9525" marR="9525" marT="9525" marB="0" anchor="ctr"/>
                </a:tc>
              </a:tr>
              <a:tr h="342989">
                <a:tc>
                  <a:txBody>
                    <a:bodyPr/>
                    <a:lstStyle/>
                    <a:p>
                      <a:pPr algn="l" fontAlgn="ctr"/>
                      <a:r>
                        <a:rPr lang="ja-JP" altLang="en-US" sz="1100" b="0" i="0" u="none" strike="noStrike" dirty="0" smtClean="0">
                          <a:solidFill>
                            <a:schemeClr val="tx1"/>
                          </a:solidFill>
                          <a:latin typeface="ＭＳ Ｐゴシック"/>
                        </a:rPr>
                        <a:t>溢水量</a:t>
                      </a:r>
                      <a:r>
                        <a:rPr lang="en-US" sz="1100" b="0" i="0" u="none" strike="noStrike" dirty="0" smtClean="0">
                          <a:solidFill>
                            <a:schemeClr val="tx1"/>
                          </a:solidFill>
                          <a:latin typeface="ＭＳ Ｐゴシック"/>
                        </a:rPr>
                        <a:t>(m3</a:t>
                      </a:r>
                      <a:r>
                        <a:rPr lang="en-US" sz="1100" b="0" i="0" u="none" strike="noStrike" dirty="0">
                          <a:solidFill>
                            <a:schemeClr val="tx1"/>
                          </a:solidFill>
                          <a:latin typeface="ＭＳ Ｐゴシック"/>
                        </a:rPr>
                        <a:t>) </a:t>
                      </a:r>
                      <a:r>
                        <a:rPr lang="en-US" sz="1100" b="0" i="0" u="none" strike="noStrike" dirty="0">
                          <a:solidFill>
                            <a:srgbClr val="000000"/>
                          </a:solidFill>
                          <a:latin typeface="ＭＳ Ｐゴシック"/>
                        </a:rPr>
                        <a:t>:</a:t>
                      </a:r>
                    </a:p>
                  </a:txBody>
                  <a:tcPr marL="9525" marR="9525" marT="9525" marB="0" anchor="ctr"/>
                </a:tc>
                <a:tc>
                  <a:txBody>
                    <a:bodyPr/>
                    <a:lstStyle/>
                    <a:p>
                      <a:pPr algn="r" fontAlgn="ctr"/>
                      <a:r>
                        <a:rPr lang="en-US" altLang="ja-JP" sz="1100" b="0" i="0" u="none" strike="noStrike" dirty="0" smtClean="0">
                          <a:solidFill>
                            <a:srgbClr val="000000"/>
                          </a:solidFill>
                          <a:latin typeface="Times New Roman" pitchFamily="18" charset="0"/>
                          <a:cs typeface="Times New Roman" pitchFamily="18" charset="0"/>
                        </a:rPr>
                        <a:t>5886539</a:t>
                      </a:r>
                      <a:endParaRPr lang="en-US" altLang="ja-JP" sz="1100" b="0" i="0" u="none" strike="noStrike" dirty="0">
                        <a:solidFill>
                          <a:srgbClr val="000000"/>
                        </a:solidFill>
                        <a:latin typeface="Times New Roman" pitchFamily="18" charset="0"/>
                        <a:cs typeface="Times New Roman" pitchFamily="18" charset="0"/>
                      </a:endParaRPr>
                    </a:p>
                  </a:txBody>
                  <a:tcPr marL="9525" marR="9525" marT="9525" marB="0" anchor="ctr"/>
                </a:tc>
                <a:tc>
                  <a:txBody>
                    <a:bodyPr/>
                    <a:lstStyle/>
                    <a:p>
                      <a:pPr algn="r" fontAlgn="ctr"/>
                      <a:r>
                        <a:rPr lang="en-US" altLang="ja-JP" sz="1100" b="0" i="0" u="none" strike="noStrike" dirty="0" smtClean="0">
                          <a:solidFill>
                            <a:srgbClr val="000000"/>
                          </a:solidFill>
                          <a:latin typeface="Times New Roman" pitchFamily="18" charset="0"/>
                          <a:cs typeface="Times New Roman" pitchFamily="18" charset="0"/>
                        </a:rPr>
                        <a:t>1365767</a:t>
                      </a:r>
                      <a:endParaRPr lang="en-US" altLang="ja-JP" sz="1100" b="0" i="0" u="none" strike="noStrike" dirty="0">
                        <a:solidFill>
                          <a:srgbClr val="000000"/>
                        </a:solidFill>
                        <a:latin typeface="Times New Roman" pitchFamily="18" charset="0"/>
                        <a:cs typeface="Times New Roman" pitchFamily="18" charset="0"/>
                      </a:endParaRPr>
                    </a:p>
                  </a:txBody>
                  <a:tcPr marL="9525" marR="9525" marT="9525" marB="0" anchor="ctr"/>
                </a:tc>
                <a:tc>
                  <a:txBody>
                    <a:bodyPr/>
                    <a:lstStyle/>
                    <a:p>
                      <a:pPr algn="r" fontAlgn="ctr"/>
                      <a:r>
                        <a:rPr lang="en-US" altLang="ja-JP" sz="1100" b="0" i="0" u="none" strike="noStrike" dirty="0" smtClean="0">
                          <a:solidFill>
                            <a:srgbClr val="000000"/>
                          </a:solidFill>
                          <a:latin typeface="Times New Roman" pitchFamily="18" charset="0"/>
                          <a:cs typeface="Times New Roman" pitchFamily="18" charset="0"/>
                        </a:rPr>
                        <a:t>2637795</a:t>
                      </a:r>
                      <a:endParaRPr lang="en-US" altLang="ja-JP" sz="1100" b="0" i="0" u="none" strike="noStrike" dirty="0">
                        <a:solidFill>
                          <a:srgbClr val="000000"/>
                        </a:solidFill>
                        <a:latin typeface="Times New Roman" pitchFamily="18" charset="0"/>
                        <a:cs typeface="Times New Roman" pitchFamily="18" charset="0"/>
                      </a:endParaRPr>
                    </a:p>
                  </a:txBody>
                  <a:tcPr marL="9525" marR="9525" marT="9525" marB="0" anchor="ctr"/>
                </a:tc>
              </a:tr>
            </a:tbl>
          </a:graphicData>
        </a:graphic>
      </p:graphicFrame>
      <p:graphicFrame>
        <p:nvGraphicFramePr>
          <p:cNvPr id="15" name="グラフ 14"/>
          <p:cNvGraphicFramePr/>
          <p:nvPr/>
        </p:nvGraphicFramePr>
        <p:xfrm>
          <a:off x="4714876" y="3356992"/>
          <a:ext cx="3889572" cy="31683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グラフ 7"/>
          <p:cNvGraphicFramePr/>
          <p:nvPr/>
        </p:nvGraphicFramePr>
        <p:xfrm>
          <a:off x="500034" y="3357562"/>
          <a:ext cx="3929090" cy="314327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kumimoji="1" lang="ja-JP" altLang="en-US" sz="2800" smtClean="0"/>
              <a:t>浸水状況</a:t>
            </a:r>
            <a:endParaRPr kumimoji="1" lang="ja-JP" altLang="en-US" sz="2800"/>
          </a:p>
        </p:txBody>
      </p:sp>
      <p:sp>
        <p:nvSpPr>
          <p:cNvPr id="4" name="コンテンツ プレースホルダ 2"/>
          <p:cNvSpPr txBox="1">
            <a:spLocks noGrp="1"/>
          </p:cNvSpPr>
          <p:nvPr>
            <p:ph idx="1"/>
          </p:nvPr>
        </p:nvSpPr>
        <p:spPr>
          <a:xfrm>
            <a:off x="1643042" y="1500175"/>
            <a:ext cx="4857784" cy="428628"/>
          </a:xfrm>
          <a:prstGeom prst="rect">
            <a:avLst/>
          </a:prstGeom>
        </p:spPr>
        <p:txBody>
          <a:bodyPr vert="horz"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shade val="75000"/>
                </a:schemeClr>
              </a:buClr>
              <a:buSzPct val="60000"/>
              <a:buNone/>
              <a:tabLst/>
              <a:defRPr/>
            </a:pPr>
            <a:r>
              <a:rPr lang="en-US" altLang="ja-JP" sz="1400" kern="0" dirty="0" smtClean="0">
                <a:solidFill>
                  <a:schemeClr val="tx2"/>
                </a:solidFill>
              </a:rPr>
              <a:t>ⅲ</a:t>
            </a:r>
            <a:r>
              <a:rPr lang="ja-JP" altLang="en-US" sz="1400" kern="0" dirty="0" smtClean="0">
                <a:solidFill>
                  <a:schemeClr val="tx2"/>
                </a:solidFill>
              </a:rPr>
              <a:t>）岡崎豪雨</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で流入する出入口（</a:t>
            </a:r>
            <a:r>
              <a:rPr lang="ja-JP" altLang="en-US" sz="1400" b="1" kern="0" dirty="0" smtClean="0">
                <a:solidFill>
                  <a:srgbClr val="FF0000"/>
                </a:solidFill>
              </a:rPr>
              <a:t>４５</a:t>
            </a:r>
            <a:r>
              <a:rPr kumimoji="1" lang="ja-JP" altLang="en-US" sz="1400" b="1" i="0" u="none" strike="noStrike" kern="0" cap="none" spc="0" normalizeH="0" baseline="0" noProof="0" dirty="0" smtClean="0">
                <a:ln>
                  <a:noFill/>
                </a:ln>
                <a:solidFill>
                  <a:srgbClr val="FF0000"/>
                </a:solidFill>
                <a:effectLst/>
                <a:uLnTx/>
                <a:uFillTx/>
                <a:latin typeface="+mn-lt"/>
                <a:ea typeface="+mn-ea"/>
                <a:cs typeface="+mn-cs"/>
              </a:rPr>
              <a:t>箇所</a:t>
            </a:r>
            <a:r>
              <a:rPr kumimoji="1" lang="ja-JP" altLang="en-US" sz="1400" b="0" i="0" u="none" strike="noStrike" kern="0" cap="none" spc="0" normalizeH="0" baseline="0" noProof="0" dirty="0" smtClean="0">
                <a:ln>
                  <a:noFill/>
                </a:ln>
                <a:solidFill>
                  <a:schemeClr val="tx2"/>
                </a:solidFill>
                <a:effectLst/>
                <a:uLnTx/>
                <a:uFillTx/>
                <a:latin typeface="+mn-lt"/>
                <a:ea typeface="+mn-ea"/>
                <a:cs typeface="+mn-cs"/>
              </a:rPr>
              <a:t>）に設置した場合</a:t>
            </a:r>
            <a:endParaRPr kumimoji="1" lang="ja-JP" altLang="en-US" sz="1600" b="0" i="0" u="none" strike="noStrike" kern="0" cap="none" spc="0" normalizeH="0" baseline="0" noProof="0" dirty="0">
              <a:ln>
                <a:noFill/>
              </a:ln>
              <a:solidFill>
                <a:schemeClr val="tx2"/>
              </a:solidFill>
              <a:effectLst/>
              <a:uLnTx/>
              <a:uFillTx/>
              <a:latin typeface="+mn-lt"/>
              <a:ea typeface="+mn-ea"/>
              <a:cs typeface="+mn-cs"/>
            </a:endParaRPr>
          </a:p>
        </p:txBody>
      </p:sp>
      <p:pic>
        <p:nvPicPr>
          <p:cNvPr id="1026" name="Picture 2"/>
          <p:cNvPicPr>
            <a:picLocks noChangeAspect="1" noChangeArrowheads="1"/>
          </p:cNvPicPr>
          <p:nvPr/>
        </p:nvPicPr>
        <p:blipFill>
          <a:blip r:embed="rId2"/>
          <a:srcRect/>
          <a:stretch>
            <a:fillRect/>
          </a:stretch>
        </p:blipFill>
        <p:spPr bwMode="auto">
          <a:xfrm>
            <a:off x="2000232" y="1857364"/>
            <a:ext cx="3929090" cy="4684684"/>
          </a:xfrm>
          <a:prstGeom prst="rect">
            <a:avLst/>
          </a:prstGeom>
          <a:noFill/>
          <a:ln w="9525">
            <a:noFill/>
            <a:miter lim="800000"/>
            <a:headEnd/>
            <a:tailEn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オブジェクト 16"/>
          <p:cNvPicPr>
            <a:picLocks noChangeAspect="1" noChangeArrowheads="1"/>
          </p:cNvPicPr>
          <p:nvPr/>
        </p:nvPicPr>
        <p:blipFill>
          <a:blip r:embed="rId3" cstate="print"/>
          <a:srcRect t="-2965" r="-652" b="-175"/>
          <a:stretch>
            <a:fillRect/>
          </a:stretch>
        </p:blipFill>
        <p:spPr bwMode="auto">
          <a:xfrm>
            <a:off x="6156176" y="1412776"/>
            <a:ext cx="2700000" cy="2985463"/>
          </a:xfrm>
          <a:prstGeom prst="rect">
            <a:avLst/>
          </a:prstGeom>
          <a:noFill/>
          <a:ln w="9525">
            <a:noFill/>
            <a:miter lim="800000"/>
            <a:headEnd/>
            <a:tailEnd/>
          </a:ln>
        </p:spPr>
      </p:pic>
      <p:pic>
        <p:nvPicPr>
          <p:cNvPr id="3075" name="オブジェクト 11"/>
          <p:cNvPicPr>
            <a:picLocks noChangeAspect="1" noChangeArrowheads="1"/>
          </p:cNvPicPr>
          <p:nvPr/>
        </p:nvPicPr>
        <p:blipFill>
          <a:blip r:embed="rId4" cstate="print"/>
          <a:srcRect t="-2960" b="-174"/>
          <a:stretch>
            <a:fillRect/>
          </a:stretch>
        </p:blipFill>
        <p:spPr bwMode="auto">
          <a:xfrm>
            <a:off x="3203848" y="1376393"/>
            <a:ext cx="2700000" cy="3044934"/>
          </a:xfrm>
          <a:prstGeom prst="rect">
            <a:avLst/>
          </a:prstGeom>
          <a:noFill/>
          <a:ln w="9525">
            <a:noFill/>
            <a:miter lim="800000"/>
            <a:headEnd/>
            <a:tailEnd/>
          </a:ln>
        </p:spPr>
      </p:pic>
      <p:pic>
        <p:nvPicPr>
          <p:cNvPr id="3074" name="オブジェクト 10"/>
          <p:cNvPicPr>
            <a:picLocks noChangeAspect="1" noChangeArrowheads="1"/>
          </p:cNvPicPr>
          <p:nvPr/>
        </p:nvPicPr>
        <p:blipFill>
          <a:blip r:embed="rId5" cstate="print"/>
          <a:srcRect t="-2957" r="-771" b="-275"/>
          <a:stretch>
            <a:fillRect/>
          </a:stretch>
        </p:blipFill>
        <p:spPr bwMode="auto">
          <a:xfrm>
            <a:off x="323528" y="1412776"/>
            <a:ext cx="2700000" cy="2997357"/>
          </a:xfrm>
          <a:prstGeom prst="rect">
            <a:avLst/>
          </a:prstGeom>
          <a:noFill/>
          <a:ln w="9525">
            <a:noFill/>
            <a:miter lim="800000"/>
            <a:headEnd/>
            <a:tailEnd/>
          </a:ln>
        </p:spPr>
      </p:pic>
      <p:sp>
        <p:nvSpPr>
          <p:cNvPr id="2" name="タイトル 1"/>
          <p:cNvSpPr>
            <a:spLocks noGrp="1"/>
          </p:cNvSpPr>
          <p:nvPr>
            <p:ph type="title"/>
          </p:nvPr>
        </p:nvSpPr>
        <p:spPr>
          <a:xfrm>
            <a:off x="467544" y="692696"/>
            <a:ext cx="8229600" cy="926976"/>
          </a:xfrm>
        </p:spPr>
        <p:txBody>
          <a:bodyPr>
            <a:normAutofit/>
          </a:bodyPr>
          <a:lstStyle/>
          <a:p>
            <a:pPr algn="l"/>
            <a:r>
              <a:rPr kumimoji="1" lang="ja-JP" altLang="en-US" sz="2800" dirty="0" smtClean="0"/>
              <a:t>＊止水板設置後の流入箇所（</a:t>
            </a:r>
            <a:r>
              <a:rPr lang="ja-JP" altLang="en-US" sz="2800" dirty="0" smtClean="0"/>
              <a:t>豊中</a:t>
            </a:r>
            <a:r>
              <a:rPr kumimoji="1" lang="ja-JP" altLang="en-US" sz="2800" dirty="0" smtClean="0"/>
              <a:t>豪雨）</a:t>
            </a:r>
            <a:endParaRPr kumimoji="1" lang="ja-JP" altLang="en-US" sz="2800" dirty="0"/>
          </a:p>
        </p:txBody>
      </p:sp>
      <p:sp>
        <p:nvSpPr>
          <p:cNvPr id="410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pic>
        <p:nvPicPr>
          <p:cNvPr id="4102" name="Picture 6"/>
          <p:cNvPicPr>
            <a:picLocks noChangeAspect="1" noChangeArrowheads="1"/>
          </p:cNvPicPr>
          <p:nvPr/>
        </p:nvPicPr>
        <p:blipFill>
          <a:blip r:embed="rId6" cstate="print"/>
          <a:srcRect t="65415" r="1922"/>
          <a:stretch>
            <a:fillRect/>
          </a:stretch>
        </p:blipFill>
        <p:spPr bwMode="auto">
          <a:xfrm>
            <a:off x="142844" y="4857760"/>
            <a:ext cx="1763688" cy="1316400"/>
          </a:xfrm>
          <a:prstGeom prst="rect">
            <a:avLst/>
          </a:prstGeom>
          <a:noFill/>
          <a:ln w="12700">
            <a:solidFill>
              <a:srgbClr val="002060"/>
            </a:solidFill>
          </a:ln>
        </p:spPr>
      </p:pic>
      <p:graphicFrame>
        <p:nvGraphicFramePr>
          <p:cNvPr id="9" name="表 8"/>
          <p:cNvGraphicFramePr>
            <a:graphicFrameLocks noGrp="1"/>
          </p:cNvGraphicFramePr>
          <p:nvPr/>
        </p:nvGraphicFramePr>
        <p:xfrm>
          <a:off x="2051720" y="4869160"/>
          <a:ext cx="6840759" cy="1811517"/>
        </p:xfrm>
        <a:graphic>
          <a:graphicData uri="http://schemas.openxmlformats.org/drawingml/2006/table">
            <a:tbl>
              <a:tblPr>
                <a:tableStyleId>{3C2FFA5D-87B4-456A-9821-1D502468CF0F}</a:tableStyleId>
              </a:tblPr>
              <a:tblGrid>
                <a:gridCol w="1782984"/>
                <a:gridCol w="1002927"/>
                <a:gridCol w="1351616"/>
                <a:gridCol w="1351616"/>
                <a:gridCol w="1351616"/>
              </a:tblGrid>
              <a:tr h="242049">
                <a:tc gridSpan="5">
                  <a:txBody>
                    <a:bodyPr/>
                    <a:lstStyle/>
                    <a:p>
                      <a:pPr algn="ctr" fontAlgn="ctr"/>
                      <a:r>
                        <a:rPr lang="ja-JP" altLang="en-US" sz="1200" b="1" u="none" strike="noStrike" dirty="0">
                          <a:latin typeface="ＭＳ Ｐゴシック" pitchFamily="50" charset="-128"/>
                          <a:ea typeface="ＭＳ Ｐゴシック" pitchFamily="50" charset="-128"/>
                        </a:rPr>
                        <a:t>流入箇所数</a:t>
                      </a:r>
                      <a:endParaRPr lang="ja-JP" altLang="en-US" sz="12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450816">
                <a:tc>
                  <a:txBody>
                    <a:bodyPr/>
                    <a:lstStyle/>
                    <a:p>
                      <a:pPr algn="ctr" fontAlgn="ctr"/>
                      <a:r>
                        <a:rPr lang="ja-JP" altLang="en-US" sz="1200" u="none" strike="noStrike" dirty="0">
                          <a:latin typeface="ＭＳ Ｐゴシック" pitchFamily="50" charset="-128"/>
                          <a:ea typeface="ＭＳ Ｐゴシック" pitchFamily="50" charset="-128"/>
                        </a:rPr>
                        <a:t>　</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ja-JP" altLang="en-US" sz="1200" u="none" strike="noStrike">
                          <a:latin typeface="ＭＳ Ｐゴシック" pitchFamily="50" charset="-128"/>
                          <a:ea typeface="ＭＳ Ｐゴシック" pitchFamily="50" charset="-128"/>
                        </a:rPr>
                        <a:t>止水板なし</a:t>
                      </a:r>
                      <a:endParaRPr lang="ja-JP" altLang="en-US"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en-US" altLang="ja-JP" sz="1200" u="none" strike="noStrike" dirty="0">
                          <a:latin typeface="ＭＳ Ｐゴシック" pitchFamily="50" charset="-128"/>
                          <a:ea typeface="ＭＳ Ｐゴシック" pitchFamily="50" charset="-128"/>
                        </a:rPr>
                        <a:t>3</a:t>
                      </a:r>
                      <a:r>
                        <a:rPr lang="ja-JP" altLang="en-US" sz="1200" u="none" strike="noStrike" dirty="0">
                          <a:latin typeface="ＭＳ Ｐゴシック" pitchFamily="50" charset="-128"/>
                          <a:ea typeface="ＭＳ Ｐゴシック" pitchFamily="50" charset="-128"/>
                        </a:rPr>
                        <a:t>降雨共通流入</a:t>
                      </a:r>
                      <a:r>
                        <a:rPr lang="ja-JP" altLang="en-US" sz="1200" u="none" strike="noStrike" dirty="0" smtClean="0">
                          <a:latin typeface="ＭＳ Ｐゴシック" pitchFamily="50" charset="-128"/>
                          <a:ea typeface="ＭＳ Ｐゴシック" pitchFamily="50" charset="-128"/>
                        </a:rPr>
                        <a:t>箇所</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en-US" altLang="ja-JP" sz="1200" u="none" strike="noStrike" dirty="0">
                          <a:latin typeface="ＭＳ Ｐゴシック" pitchFamily="50" charset="-128"/>
                          <a:ea typeface="ＭＳ Ｐゴシック" pitchFamily="50" charset="-128"/>
                        </a:rPr>
                        <a:t>2</a:t>
                      </a:r>
                      <a:r>
                        <a:rPr lang="ja-JP" altLang="en-US" sz="1200" u="none" strike="noStrike" dirty="0">
                          <a:latin typeface="ＭＳ Ｐゴシック" pitchFamily="50" charset="-128"/>
                          <a:ea typeface="ＭＳ Ｐゴシック" pitchFamily="50" charset="-128"/>
                        </a:rPr>
                        <a:t>降雨以上共通流入</a:t>
                      </a:r>
                      <a:r>
                        <a:rPr lang="ja-JP" altLang="en-US" sz="1200" u="none" strike="noStrike" dirty="0" smtClean="0">
                          <a:latin typeface="ＭＳ Ｐゴシック" pitchFamily="50" charset="-128"/>
                          <a:ea typeface="ＭＳ Ｐゴシック" pitchFamily="50" charset="-128"/>
                        </a:rPr>
                        <a:t>箇所</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ja-JP" altLang="en-US" sz="1200" u="none" strike="noStrike" dirty="0">
                          <a:latin typeface="ＭＳ Ｐゴシック" pitchFamily="50" charset="-128"/>
                          <a:ea typeface="ＭＳ Ｐゴシック" pitchFamily="50" charset="-128"/>
                        </a:rPr>
                        <a:t>岡崎豪雨流入</a:t>
                      </a:r>
                      <a:r>
                        <a:rPr lang="ja-JP" altLang="en-US" sz="1200" u="none" strike="noStrike" dirty="0" smtClean="0">
                          <a:latin typeface="ＭＳ Ｐゴシック" pitchFamily="50" charset="-128"/>
                          <a:ea typeface="ＭＳ Ｐゴシック" pitchFamily="50" charset="-128"/>
                        </a:rPr>
                        <a:t>箇所</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r>
              <a:tr h="230955">
                <a:tc>
                  <a:txBody>
                    <a:bodyPr/>
                    <a:lstStyle/>
                    <a:p>
                      <a:pPr algn="ctr" fontAlgn="ctr"/>
                      <a:r>
                        <a:rPr lang="zh-TW" altLang="en-US" sz="1200" u="none" strike="noStrike" dirty="0">
                          <a:latin typeface="ＭＳ Ｐゴシック" pitchFamily="50" charset="-128"/>
                          <a:ea typeface="ＭＳ Ｐゴシック" pitchFamily="50" charset="-128"/>
                        </a:rPr>
                        <a:t>止水板設置箇所数</a:t>
                      </a:r>
                      <a:endParaRPr lang="zh-TW"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16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19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45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r>
              <a:tr h="219861">
                <a:tc>
                  <a:txBody>
                    <a:bodyPr/>
                    <a:lstStyle/>
                    <a:p>
                      <a:pPr algn="ctr" fontAlgn="ctr"/>
                      <a:r>
                        <a:rPr lang="ja-JP" altLang="en-US" sz="1200" u="none" strike="noStrike" dirty="0">
                          <a:latin typeface="ＭＳ Ｐゴシック" pitchFamily="50" charset="-128"/>
                          <a:ea typeface="ＭＳ Ｐゴシック" pitchFamily="50" charset="-128"/>
                        </a:rPr>
                        <a:t>止水板なし流入箇所数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18</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2</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0</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r>
              <a:tr h="208767">
                <a:tc>
                  <a:txBody>
                    <a:bodyPr/>
                    <a:lstStyle/>
                    <a:p>
                      <a:pPr algn="ctr" fontAlgn="ctr"/>
                      <a:r>
                        <a:rPr lang="ja-JP" altLang="en-US" sz="1200" u="none" strike="noStrike" dirty="0">
                          <a:latin typeface="ＭＳ Ｐゴシック" pitchFamily="50" charset="-128"/>
                          <a:ea typeface="ＭＳ Ｐゴシック" pitchFamily="50" charset="-128"/>
                        </a:rPr>
                        <a:t>止水板付き流入箇所数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0</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0</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0</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1</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r>
              <a:tr h="205704">
                <a:tc>
                  <a:txBody>
                    <a:bodyPr/>
                    <a:lstStyle/>
                    <a:p>
                      <a:pPr algn="ctr" fontAlgn="ctr"/>
                      <a:r>
                        <a:rPr lang="ja-JP" altLang="en-US" sz="1200" u="none" strike="noStrike" dirty="0">
                          <a:latin typeface="ＭＳ Ｐゴシック" pitchFamily="50" charset="-128"/>
                          <a:ea typeface="ＭＳ Ｐゴシック" pitchFamily="50" charset="-128"/>
                        </a:rPr>
                        <a:t>新流入箇所数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4</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4</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1</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r>
              <a:tr h="242049">
                <a:tc>
                  <a:txBody>
                    <a:bodyPr/>
                    <a:lstStyle/>
                    <a:p>
                      <a:pPr algn="ctr" fontAlgn="ctr"/>
                      <a:r>
                        <a:rPr lang="ja-JP" altLang="en-US" sz="1200" b="1" u="none" strike="noStrike" dirty="0">
                          <a:latin typeface="ＭＳ Ｐゴシック" pitchFamily="50" charset="-128"/>
                          <a:ea typeface="ＭＳ Ｐゴシック" pitchFamily="50" charset="-128"/>
                        </a:rPr>
                        <a:t>合計</a:t>
                      </a:r>
                      <a:endParaRPr lang="ja-JP" altLang="en-US" sz="12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400" b="1" i="0" u="none" strike="noStrike" dirty="0" smtClean="0">
                          <a:solidFill>
                            <a:srgbClr val="000000"/>
                          </a:solidFill>
                          <a:latin typeface="ＭＳ Ｐゴシック" pitchFamily="50" charset="-128"/>
                          <a:ea typeface="ＭＳ Ｐゴシック" pitchFamily="50" charset="-128"/>
                        </a:rPr>
                        <a:t>18</a:t>
                      </a:r>
                      <a:endParaRPr lang="en-US" altLang="ja-JP" sz="14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600" b="1" i="0" u="none" strike="noStrike" dirty="0" smtClean="0">
                          <a:solidFill>
                            <a:srgbClr val="002060"/>
                          </a:solidFill>
                          <a:latin typeface="ＭＳ Ｐゴシック" pitchFamily="50" charset="-128"/>
                          <a:ea typeface="ＭＳ Ｐゴシック" pitchFamily="50" charset="-128"/>
                        </a:rPr>
                        <a:t>6</a:t>
                      </a:r>
                      <a:endParaRPr lang="en-US" altLang="ja-JP" sz="1600" b="1" i="0" u="none" strike="noStrike" dirty="0">
                        <a:solidFill>
                          <a:srgbClr val="00206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600" b="1" i="0" u="none" strike="noStrike" dirty="0" smtClean="0">
                          <a:solidFill>
                            <a:srgbClr val="002060"/>
                          </a:solidFill>
                          <a:latin typeface="ＭＳ Ｐゴシック" pitchFamily="50" charset="-128"/>
                          <a:ea typeface="ＭＳ Ｐゴシック" pitchFamily="50" charset="-128"/>
                        </a:rPr>
                        <a:t>4</a:t>
                      </a:r>
                      <a:endParaRPr lang="en-US" altLang="ja-JP" sz="1600" b="1" i="0" u="none" strike="noStrike" dirty="0">
                        <a:solidFill>
                          <a:srgbClr val="00206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400" b="1" i="0" u="none" strike="noStrike" dirty="0" smtClean="0">
                          <a:solidFill>
                            <a:srgbClr val="002060"/>
                          </a:solidFill>
                          <a:latin typeface="ＭＳ Ｐゴシック" pitchFamily="50" charset="-128"/>
                          <a:ea typeface="ＭＳ Ｐゴシック" pitchFamily="50" charset="-128"/>
                        </a:rPr>
                        <a:t>2</a:t>
                      </a:r>
                      <a:endParaRPr lang="en-US" altLang="ja-JP" sz="1400" b="1" i="0" u="none" strike="noStrike" dirty="0">
                        <a:solidFill>
                          <a:srgbClr val="002060"/>
                        </a:solidFill>
                        <a:latin typeface="ＭＳ Ｐゴシック" pitchFamily="50" charset="-128"/>
                        <a:ea typeface="ＭＳ Ｐゴシック" pitchFamily="50" charset="-128"/>
                      </a:endParaRPr>
                    </a:p>
                  </a:txBody>
                  <a:tcPr marL="9525" marR="9525" marT="9525" marB="0" anchor="ctr"/>
                </a:tc>
              </a:tr>
            </a:tbl>
          </a:graphicData>
        </a:graphic>
      </p:graphicFrame>
      <p:sp>
        <p:nvSpPr>
          <p:cNvPr id="10" name="タイトル 1"/>
          <p:cNvSpPr txBox="1">
            <a:spLocks/>
          </p:cNvSpPr>
          <p:nvPr/>
        </p:nvSpPr>
        <p:spPr>
          <a:xfrm>
            <a:off x="467544" y="260648"/>
            <a:ext cx="8229600" cy="864096"/>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3200" b="0" i="0" u="none" strike="noStrike" kern="0" cap="none" spc="0" normalizeH="0" baseline="0" noProof="0" dirty="0" smtClean="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rPr>
              <a:t>止水板設置後の結果</a:t>
            </a:r>
            <a:endParaRPr kumimoji="1" lang="ja-JP" altLang="en-US" sz="3200" b="0" i="0" u="none" strike="noStrike" kern="0" cap="none" spc="0" normalizeH="0" baseline="0" noProof="0" dirty="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endParaRPr>
          </a:p>
        </p:txBody>
      </p:sp>
      <p:sp>
        <p:nvSpPr>
          <p:cNvPr id="11" name="テキスト ボックス 10"/>
          <p:cNvSpPr txBox="1"/>
          <p:nvPr/>
        </p:nvSpPr>
        <p:spPr>
          <a:xfrm>
            <a:off x="83125" y="1404570"/>
            <a:ext cx="453970" cy="307777"/>
          </a:xfrm>
          <a:prstGeom prst="rect">
            <a:avLst/>
          </a:prstGeom>
          <a:noFill/>
        </p:spPr>
        <p:txBody>
          <a:bodyPr wrap="none" rtlCol="0">
            <a:spAutoFit/>
          </a:bodyPr>
          <a:lstStyle/>
          <a:p>
            <a:r>
              <a:rPr kumimoji="1" lang="en-US" altLang="ja-JP" sz="1400" dirty="0" smtClean="0"/>
              <a:t>ⅰ</a:t>
            </a:r>
            <a:r>
              <a:rPr kumimoji="1" lang="ja-JP" altLang="en-US" sz="1400" dirty="0" smtClean="0"/>
              <a:t>）</a:t>
            </a:r>
            <a:endParaRPr kumimoji="1" lang="ja-JP" altLang="en-US" sz="1400" dirty="0"/>
          </a:p>
        </p:txBody>
      </p:sp>
      <p:sp>
        <p:nvSpPr>
          <p:cNvPr id="12" name="テキスト ボックス 11"/>
          <p:cNvSpPr txBox="1"/>
          <p:nvPr/>
        </p:nvSpPr>
        <p:spPr>
          <a:xfrm>
            <a:off x="3011574" y="1404570"/>
            <a:ext cx="453970" cy="307777"/>
          </a:xfrm>
          <a:prstGeom prst="rect">
            <a:avLst/>
          </a:prstGeom>
          <a:noFill/>
        </p:spPr>
        <p:txBody>
          <a:bodyPr wrap="none" rtlCol="0">
            <a:spAutoFit/>
          </a:bodyPr>
          <a:lstStyle/>
          <a:p>
            <a:r>
              <a:rPr lang="en-US" altLang="ja-JP" sz="1400" dirty="0" smtClean="0"/>
              <a:t>ⅱ</a:t>
            </a:r>
            <a:r>
              <a:rPr kumimoji="1" lang="ja-JP" altLang="en-US" sz="1400" dirty="0" smtClean="0"/>
              <a:t>）</a:t>
            </a:r>
            <a:endParaRPr kumimoji="1" lang="ja-JP" altLang="en-US" sz="1400" dirty="0"/>
          </a:p>
        </p:txBody>
      </p:sp>
      <p:sp>
        <p:nvSpPr>
          <p:cNvPr id="13" name="テキスト ボックス 12"/>
          <p:cNvSpPr txBox="1"/>
          <p:nvPr/>
        </p:nvSpPr>
        <p:spPr>
          <a:xfrm>
            <a:off x="5892652" y="1404570"/>
            <a:ext cx="453970" cy="307777"/>
          </a:xfrm>
          <a:prstGeom prst="rect">
            <a:avLst/>
          </a:prstGeom>
          <a:noFill/>
        </p:spPr>
        <p:txBody>
          <a:bodyPr wrap="none" rtlCol="0">
            <a:spAutoFit/>
          </a:bodyPr>
          <a:lstStyle/>
          <a:p>
            <a:r>
              <a:rPr lang="en-US" altLang="ja-JP" sz="1400" dirty="0" smtClean="0"/>
              <a:t>ⅲ</a:t>
            </a:r>
            <a:r>
              <a:rPr kumimoji="1" lang="ja-JP" altLang="en-US" sz="1400" dirty="0" smtClean="0"/>
              <a:t>）</a:t>
            </a:r>
            <a:endParaRPr kumimoji="1" lang="ja-JP" altLang="en-US" sz="1400" dirty="0"/>
          </a:p>
        </p:txBody>
      </p:sp>
      <p:sp>
        <p:nvSpPr>
          <p:cNvPr id="17" name="八角形 16"/>
          <p:cNvSpPr/>
          <p:nvPr/>
        </p:nvSpPr>
        <p:spPr>
          <a:xfrm>
            <a:off x="6876256" y="4221088"/>
            <a:ext cx="1285884" cy="642942"/>
          </a:xfrm>
          <a:prstGeom prst="octagon">
            <a:avLst/>
          </a:prstGeom>
          <a:noFill/>
          <a:ln w="571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２箇所</a:t>
            </a:r>
            <a:endParaRPr kumimoji="1" lang="ja-JP" altLang="en-US" b="1" dirty="0">
              <a:solidFill>
                <a:schemeClr val="tx1"/>
              </a:solidFill>
            </a:endParaRPr>
          </a:p>
        </p:txBody>
      </p:sp>
      <p:sp>
        <p:nvSpPr>
          <p:cNvPr id="19" name="八角形 18"/>
          <p:cNvSpPr/>
          <p:nvPr/>
        </p:nvSpPr>
        <p:spPr>
          <a:xfrm>
            <a:off x="899592" y="4221088"/>
            <a:ext cx="1285884" cy="642942"/>
          </a:xfrm>
          <a:prstGeom prst="octagon">
            <a:avLst/>
          </a:prstGeom>
          <a:noFill/>
          <a:ln w="571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solidFill>
                  <a:schemeClr val="tx1"/>
                </a:solidFill>
              </a:rPr>
              <a:t>6</a:t>
            </a:r>
            <a:r>
              <a:rPr kumimoji="1" lang="ja-JP" altLang="en-US" b="1" dirty="0" smtClean="0">
                <a:solidFill>
                  <a:schemeClr val="tx1"/>
                </a:solidFill>
              </a:rPr>
              <a:t>箇所</a:t>
            </a:r>
            <a:endParaRPr kumimoji="1" lang="ja-JP" altLang="en-US" b="1" dirty="0">
              <a:solidFill>
                <a:schemeClr val="tx1"/>
              </a:solidFill>
            </a:endParaRPr>
          </a:p>
        </p:txBody>
      </p:sp>
      <p:sp>
        <p:nvSpPr>
          <p:cNvPr id="21" name="八角形 20"/>
          <p:cNvSpPr/>
          <p:nvPr/>
        </p:nvSpPr>
        <p:spPr>
          <a:xfrm>
            <a:off x="3851920" y="4221088"/>
            <a:ext cx="1285884" cy="642942"/>
          </a:xfrm>
          <a:prstGeom prst="octagon">
            <a:avLst/>
          </a:prstGeom>
          <a:noFill/>
          <a:ln w="571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solidFill>
                  <a:schemeClr val="tx1"/>
                </a:solidFill>
              </a:rPr>
              <a:t>4</a:t>
            </a:r>
            <a:r>
              <a:rPr kumimoji="1" lang="ja-JP" altLang="en-US" b="1" dirty="0" smtClean="0">
                <a:solidFill>
                  <a:schemeClr val="tx1"/>
                </a:solidFill>
              </a:rPr>
              <a:t>箇所</a:t>
            </a:r>
            <a:endParaRPr kumimoji="1" lang="ja-JP" altLang="en-US" b="1" dirty="0">
              <a:solidFill>
                <a:schemeClr val="tx1"/>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吹き出し 17"/>
          <p:cNvSpPr/>
          <p:nvPr/>
        </p:nvSpPr>
        <p:spPr>
          <a:xfrm>
            <a:off x="323528" y="1196752"/>
            <a:ext cx="4608512" cy="3672408"/>
          </a:xfrm>
          <a:prstGeom prst="downArrowCallout">
            <a:avLst>
              <a:gd name="adj1" fmla="val 11583"/>
              <a:gd name="adj2" fmla="val 12906"/>
              <a:gd name="adj3" fmla="val 12417"/>
              <a:gd name="adj4" fmla="val 7592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a:xfrm>
            <a:off x="457200" y="274638"/>
            <a:ext cx="8229600" cy="1066130"/>
          </a:xfrm>
        </p:spPr>
        <p:txBody>
          <a:bodyPr>
            <a:normAutofit/>
          </a:bodyPr>
          <a:lstStyle/>
          <a:p>
            <a:pPr algn="l"/>
            <a:r>
              <a:rPr lang="ja-JP" altLang="en-US" sz="3600" dirty="0" smtClean="0"/>
              <a:t>・背景</a:t>
            </a:r>
            <a:endParaRPr kumimoji="1" lang="ja-JP" altLang="en-US" sz="3600" dirty="0"/>
          </a:p>
        </p:txBody>
      </p:sp>
      <p:sp>
        <p:nvSpPr>
          <p:cNvPr id="5" name="コンテンツ プレースホルダ 4"/>
          <p:cNvSpPr>
            <a:spLocks noGrp="1"/>
          </p:cNvSpPr>
          <p:nvPr>
            <p:ph sz="half" idx="1"/>
          </p:nvPr>
        </p:nvSpPr>
        <p:spPr>
          <a:xfrm>
            <a:off x="683568" y="1916832"/>
            <a:ext cx="3384376" cy="648072"/>
          </a:xfrm>
        </p:spPr>
        <p:txBody>
          <a:bodyPr>
            <a:normAutofit/>
          </a:bodyPr>
          <a:lstStyle/>
          <a:p>
            <a:pPr>
              <a:buNone/>
            </a:pPr>
            <a:r>
              <a:rPr lang="ja-JP" altLang="en-US" sz="2000" b="1" dirty="0" smtClean="0"/>
              <a:t>・局所的な集中豪雨が増加</a:t>
            </a:r>
            <a:endParaRPr lang="en-US" altLang="ja-JP" sz="2000" b="1" dirty="0" smtClean="0"/>
          </a:p>
          <a:p>
            <a:endParaRPr kumimoji="1" lang="ja-JP" altLang="en-US" sz="600" dirty="0"/>
          </a:p>
        </p:txBody>
      </p:sp>
      <p:sp>
        <p:nvSpPr>
          <p:cNvPr id="7" name="正方形/長方形 6"/>
          <p:cNvSpPr/>
          <p:nvPr/>
        </p:nvSpPr>
        <p:spPr>
          <a:xfrm>
            <a:off x="683568" y="1412776"/>
            <a:ext cx="936104" cy="43204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t>降雨</a:t>
            </a:r>
            <a:endParaRPr lang="ja-JP" altLang="en-US" sz="2000" b="1" dirty="0"/>
          </a:p>
        </p:txBody>
      </p:sp>
      <p:sp>
        <p:nvSpPr>
          <p:cNvPr id="8" name="正方形/長方形 7"/>
          <p:cNvSpPr/>
          <p:nvPr/>
        </p:nvSpPr>
        <p:spPr>
          <a:xfrm>
            <a:off x="683568" y="2492896"/>
            <a:ext cx="1215752" cy="432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t>都市化</a:t>
            </a:r>
            <a:endParaRPr lang="ja-JP" altLang="en-US" sz="2000" b="1" dirty="0"/>
          </a:p>
        </p:txBody>
      </p:sp>
      <p:pic>
        <p:nvPicPr>
          <p:cNvPr id="9" name="Picture 4"/>
          <p:cNvPicPr>
            <a:picLocks noChangeAspect="1" noChangeArrowheads="1"/>
          </p:cNvPicPr>
          <p:nvPr/>
        </p:nvPicPr>
        <p:blipFill>
          <a:blip r:embed="rId3" cstate="print"/>
          <a:srcRect/>
          <a:stretch>
            <a:fillRect/>
          </a:stretch>
        </p:blipFill>
        <p:spPr bwMode="auto">
          <a:xfrm>
            <a:off x="5076056" y="1196752"/>
            <a:ext cx="3744416" cy="1872424"/>
          </a:xfrm>
          <a:prstGeom prst="rect">
            <a:avLst/>
          </a:prstGeom>
          <a:noFill/>
          <a:ln w="9525">
            <a:noFill/>
            <a:miter lim="800000"/>
            <a:headEnd/>
            <a:tailEnd/>
          </a:ln>
          <a:effectLst/>
        </p:spPr>
      </p:pic>
      <p:sp>
        <p:nvSpPr>
          <p:cNvPr id="10" name="テキスト ボックス 9"/>
          <p:cNvSpPr txBox="1"/>
          <p:nvPr/>
        </p:nvSpPr>
        <p:spPr>
          <a:xfrm>
            <a:off x="683568" y="3068960"/>
            <a:ext cx="3744936" cy="707886"/>
          </a:xfrm>
          <a:prstGeom prst="rect">
            <a:avLst/>
          </a:prstGeom>
          <a:noFill/>
        </p:spPr>
        <p:txBody>
          <a:bodyPr wrap="none" rtlCol="0">
            <a:spAutoFit/>
          </a:bodyPr>
          <a:lstStyle/>
          <a:p>
            <a:r>
              <a:rPr lang="ja-JP" altLang="en-US" sz="2000" b="1" dirty="0" smtClean="0"/>
              <a:t>・地表面をコンクリートや</a:t>
            </a:r>
            <a:endParaRPr lang="en-US" altLang="ja-JP" sz="2000" b="1" dirty="0" smtClean="0"/>
          </a:p>
          <a:p>
            <a:r>
              <a:rPr lang="ja-JP" altLang="en-US" sz="2000" b="1" dirty="0" smtClean="0"/>
              <a:t>　　　　　　　　　アスファルトで舗装</a:t>
            </a:r>
            <a:endParaRPr kumimoji="1" lang="ja-JP" altLang="en-US" sz="2000" b="1" dirty="0"/>
          </a:p>
        </p:txBody>
      </p:sp>
      <p:sp>
        <p:nvSpPr>
          <p:cNvPr id="13" name="テキスト ボックス 12"/>
          <p:cNvSpPr txBox="1"/>
          <p:nvPr/>
        </p:nvSpPr>
        <p:spPr>
          <a:xfrm>
            <a:off x="5580112" y="3380742"/>
            <a:ext cx="2624436" cy="400110"/>
          </a:xfrm>
          <a:prstGeom prst="rect">
            <a:avLst/>
          </a:prstGeom>
          <a:noFill/>
        </p:spPr>
        <p:txBody>
          <a:bodyPr wrap="none" rtlCol="0">
            <a:spAutoFit/>
          </a:bodyPr>
          <a:lstStyle/>
          <a:p>
            <a:r>
              <a:rPr lang="ja-JP" altLang="en-US" sz="2000" b="1" dirty="0" smtClean="0"/>
              <a:t>・</a:t>
            </a:r>
            <a:r>
              <a:rPr kumimoji="1" lang="ja-JP" altLang="en-US" sz="2000" b="1" dirty="0" smtClean="0"/>
              <a:t>地下空間の利用増加</a:t>
            </a:r>
            <a:endParaRPr kumimoji="1" lang="ja-JP" altLang="en-US" sz="2000" b="1" dirty="0"/>
          </a:p>
        </p:txBody>
      </p:sp>
      <p:sp>
        <p:nvSpPr>
          <p:cNvPr id="14" name="星 16 13"/>
          <p:cNvSpPr/>
          <p:nvPr/>
        </p:nvSpPr>
        <p:spPr>
          <a:xfrm>
            <a:off x="1331640" y="4869160"/>
            <a:ext cx="2808312" cy="1440160"/>
          </a:xfrm>
          <a:prstGeom prst="star1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t>内水氾濫</a:t>
            </a:r>
            <a:endParaRPr lang="ja-JP" altLang="en-US" sz="2400" b="1" dirty="0"/>
          </a:p>
        </p:txBody>
      </p:sp>
      <p:pic>
        <p:nvPicPr>
          <p:cNvPr id="17" name="Picture 2"/>
          <p:cNvPicPr>
            <a:picLocks noChangeAspect="1" noChangeArrowheads="1"/>
          </p:cNvPicPr>
          <p:nvPr/>
        </p:nvPicPr>
        <p:blipFill>
          <a:blip r:embed="rId4" cstate="print"/>
          <a:srcRect/>
          <a:stretch>
            <a:fillRect/>
          </a:stretch>
        </p:blipFill>
        <p:spPr bwMode="auto">
          <a:xfrm>
            <a:off x="5724128" y="3861048"/>
            <a:ext cx="2664296" cy="2581036"/>
          </a:xfrm>
          <a:prstGeom prst="rect">
            <a:avLst/>
          </a:prstGeom>
          <a:noFill/>
          <a:ln w="9525">
            <a:noFill/>
            <a:miter lim="800000"/>
            <a:headEnd/>
            <a:tailEnd/>
          </a:ln>
          <a:effectLst/>
        </p:spPr>
      </p:pic>
      <p:sp>
        <p:nvSpPr>
          <p:cNvPr id="19" name="テキスト ボックス 18"/>
          <p:cNvSpPr txBox="1"/>
          <p:nvPr/>
        </p:nvSpPr>
        <p:spPr>
          <a:xfrm>
            <a:off x="6170109" y="3068960"/>
            <a:ext cx="2973891" cy="253916"/>
          </a:xfrm>
          <a:prstGeom prst="rect">
            <a:avLst/>
          </a:prstGeom>
          <a:noFill/>
        </p:spPr>
        <p:txBody>
          <a:bodyPr wrap="none" rtlCol="0">
            <a:spAutoFit/>
          </a:bodyPr>
          <a:lstStyle/>
          <a:p>
            <a:r>
              <a:rPr kumimoji="1" lang="ja-JP" altLang="en-US" sz="1050" dirty="0" smtClean="0"/>
              <a:t>（気象庁</a:t>
            </a:r>
            <a:r>
              <a:rPr lang="ja-JP" altLang="en-US" sz="1050" dirty="0" smtClean="0"/>
              <a:t>「</a:t>
            </a:r>
            <a:r>
              <a:rPr lang="en-US" altLang="ja-JP" sz="1050" dirty="0" smtClean="0"/>
              <a:t>1</a:t>
            </a:r>
            <a:r>
              <a:rPr lang="ja-JP" altLang="en-US" sz="1050" dirty="0" smtClean="0"/>
              <a:t>時間降水量</a:t>
            </a:r>
            <a:r>
              <a:rPr lang="en-US" altLang="ja-JP" sz="1050" dirty="0" smtClean="0"/>
              <a:t>50</a:t>
            </a:r>
            <a:r>
              <a:rPr lang="ja-JP" altLang="en-US" sz="1050" dirty="0" smtClean="0"/>
              <a:t>ｍｍ以上の発生回数」 </a:t>
            </a:r>
            <a:r>
              <a:rPr kumimoji="1" lang="ja-JP" altLang="en-US" sz="1050" dirty="0" smtClean="0"/>
              <a:t>）</a:t>
            </a:r>
            <a:endParaRPr kumimoji="1" lang="ja-JP" altLang="en-US" sz="1050" dirty="0"/>
          </a:p>
        </p:txBody>
      </p:sp>
      <p:sp>
        <p:nvSpPr>
          <p:cNvPr id="21" name="テキスト ボックス 20"/>
          <p:cNvSpPr txBox="1"/>
          <p:nvPr/>
        </p:nvSpPr>
        <p:spPr>
          <a:xfrm>
            <a:off x="6444208" y="6453336"/>
            <a:ext cx="2188420" cy="253916"/>
          </a:xfrm>
          <a:prstGeom prst="rect">
            <a:avLst/>
          </a:prstGeom>
          <a:noFill/>
        </p:spPr>
        <p:txBody>
          <a:bodyPr wrap="none" rtlCol="0">
            <a:spAutoFit/>
          </a:bodyPr>
          <a:lstStyle/>
          <a:p>
            <a:r>
              <a:rPr lang="ja-JP" altLang="en-US" sz="1050" dirty="0" smtClean="0"/>
              <a:t>（鹿島技術研究所ウェブページより）</a:t>
            </a:r>
            <a:endParaRPr kumimoji="1" lang="ja-JP" altLang="en-US" sz="1050" dirty="0"/>
          </a:p>
        </p:txBody>
      </p:sp>
      <p:sp>
        <p:nvSpPr>
          <p:cNvPr id="15" name="テキスト ボックス 14"/>
          <p:cNvSpPr txBox="1"/>
          <p:nvPr/>
        </p:nvSpPr>
        <p:spPr>
          <a:xfrm>
            <a:off x="4499992" y="4941168"/>
            <a:ext cx="646331" cy="646331"/>
          </a:xfrm>
          <a:prstGeom prst="rect">
            <a:avLst/>
          </a:prstGeom>
          <a:noFill/>
        </p:spPr>
        <p:txBody>
          <a:bodyPr wrap="none" rtlCol="0">
            <a:spAutoFit/>
          </a:bodyPr>
          <a:lstStyle/>
          <a:p>
            <a:r>
              <a:rPr kumimoji="1" lang="ja-JP" altLang="en-US" sz="3600" b="1" dirty="0" smtClean="0"/>
              <a:t>＋</a:t>
            </a:r>
            <a:endParaRPr kumimoji="1" lang="ja-JP" altLang="en-US" sz="3600" b="1" dirty="0"/>
          </a:p>
        </p:txBody>
      </p:sp>
      <p:sp>
        <p:nvSpPr>
          <p:cNvPr id="20" name="テキスト ボックス 19"/>
          <p:cNvSpPr txBox="1"/>
          <p:nvPr/>
        </p:nvSpPr>
        <p:spPr>
          <a:xfrm>
            <a:off x="4211960" y="6093296"/>
            <a:ext cx="1422184" cy="461665"/>
          </a:xfrm>
          <a:prstGeom prst="rect">
            <a:avLst/>
          </a:prstGeom>
          <a:noFill/>
        </p:spPr>
        <p:txBody>
          <a:bodyPr wrap="none" rtlCol="0">
            <a:spAutoFit/>
          </a:bodyPr>
          <a:lstStyle/>
          <a:p>
            <a:r>
              <a:rPr kumimoji="1" lang="ja-JP" altLang="en-US" sz="2400" b="1" dirty="0" smtClean="0">
                <a:solidFill>
                  <a:srgbClr val="FF0000"/>
                </a:solidFill>
                <a:effectLst>
                  <a:outerShdw blurRad="38100" dist="38100" dir="2700000" algn="tl">
                    <a:srgbClr val="000000">
                      <a:alpha val="43137"/>
                    </a:srgbClr>
                  </a:outerShdw>
                </a:effectLst>
              </a:rPr>
              <a:t>危険！！</a:t>
            </a:r>
            <a:endParaRPr kumimoji="1" lang="ja-JP" altLang="en-US" sz="2400" b="1" dirty="0">
              <a:solidFill>
                <a:srgbClr val="FF0000"/>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8596" y="142852"/>
            <a:ext cx="8229600" cy="796908"/>
          </a:xfrm>
        </p:spPr>
        <p:txBody>
          <a:bodyPr>
            <a:normAutofit/>
          </a:bodyPr>
          <a:lstStyle/>
          <a:p>
            <a:pPr algn="l"/>
            <a:r>
              <a:rPr kumimoji="1" lang="ja-JP" altLang="en-US" sz="2800" dirty="0" smtClean="0"/>
              <a:t>エリアごとの流入量（</a:t>
            </a:r>
            <a:r>
              <a:rPr lang="ja-JP" altLang="en-US" sz="2800" dirty="0" smtClean="0"/>
              <a:t>豊中</a:t>
            </a:r>
            <a:r>
              <a:rPr kumimoji="1" lang="ja-JP" altLang="en-US" sz="2800" dirty="0" smtClean="0"/>
              <a:t>豪雨・１．０ｍ止水板）</a:t>
            </a:r>
            <a:endParaRPr kumimoji="1" lang="ja-JP" altLang="en-US" sz="2800" dirty="0"/>
          </a:p>
        </p:txBody>
      </p:sp>
      <p:grpSp>
        <p:nvGrpSpPr>
          <p:cNvPr id="3" name="グループ化 4"/>
          <p:cNvGrpSpPr/>
          <p:nvPr/>
        </p:nvGrpSpPr>
        <p:grpSpPr>
          <a:xfrm>
            <a:off x="5572132" y="928670"/>
            <a:ext cx="3000396" cy="2857520"/>
            <a:chOff x="1512359" y="835131"/>
            <a:chExt cx="2550770" cy="2253197"/>
          </a:xfrm>
        </p:grpSpPr>
        <p:sp>
          <p:nvSpPr>
            <p:cNvPr id="6" name="テキスト ボックス 5"/>
            <p:cNvSpPr txBox="1"/>
            <p:nvPr/>
          </p:nvSpPr>
          <p:spPr>
            <a:xfrm>
              <a:off x="2000232" y="2857496"/>
              <a:ext cx="1428760" cy="230832"/>
            </a:xfrm>
            <a:prstGeom prst="rect">
              <a:avLst/>
            </a:prstGeom>
            <a:noFill/>
          </p:spPr>
          <p:txBody>
            <a:bodyPr wrap="square" rtlCol="0">
              <a:spAutoFit/>
            </a:bodyPr>
            <a:lstStyle/>
            <a:p>
              <a:r>
                <a:rPr lang="ja-JP" altLang="en-US" sz="900" dirty="0" smtClean="0">
                  <a:latin typeface="+mj-ea"/>
                  <a:ea typeface="+mj-ea"/>
                </a:rPr>
                <a:t>図</a:t>
              </a:r>
              <a:r>
                <a:rPr lang="en-US" altLang="ja-JP" sz="900" dirty="0" smtClean="0">
                  <a:latin typeface="+mj-ea"/>
                  <a:ea typeface="+mj-ea"/>
                </a:rPr>
                <a:t>-</a:t>
              </a:r>
              <a:r>
                <a:rPr lang="ja-JP" altLang="en-US" sz="900" dirty="0" smtClean="0">
                  <a:latin typeface="+mj-ea"/>
                  <a:ea typeface="+mj-ea"/>
                </a:rPr>
                <a:t>３</a:t>
              </a:r>
              <a:r>
                <a:rPr lang="en-US" altLang="ja-JP" sz="900" dirty="0" smtClean="0">
                  <a:latin typeface="+mj-ea"/>
                  <a:ea typeface="+mj-ea"/>
                </a:rPr>
                <a:t> </a:t>
              </a:r>
              <a:r>
                <a:rPr lang="ja-JP" altLang="en-US" sz="900" dirty="0" smtClean="0">
                  <a:latin typeface="+mj-ea"/>
                  <a:ea typeface="+mj-ea"/>
                </a:rPr>
                <a:t>　地下街出入口</a:t>
              </a:r>
              <a:endParaRPr kumimoji="1" lang="ja-JP" altLang="en-US" sz="900" dirty="0">
                <a:latin typeface="+mj-ea"/>
                <a:ea typeface="+mj-ea"/>
              </a:endParaRPr>
            </a:p>
          </p:txBody>
        </p:sp>
        <p:pic>
          <p:nvPicPr>
            <p:cNvPr id="7" name="Picture 2"/>
            <p:cNvPicPr>
              <a:picLocks noChangeAspect="1" noChangeArrowheads="1"/>
            </p:cNvPicPr>
            <p:nvPr/>
          </p:nvPicPr>
          <p:blipFill>
            <a:blip r:embed="rId2" cstate="print"/>
            <a:srcRect/>
            <a:stretch>
              <a:fillRect/>
            </a:stretch>
          </p:blipFill>
          <p:spPr bwMode="auto">
            <a:xfrm>
              <a:off x="1512359" y="835131"/>
              <a:ext cx="2500330" cy="2214563"/>
            </a:xfrm>
            <a:prstGeom prst="rect">
              <a:avLst/>
            </a:prstGeom>
            <a:noFill/>
            <a:ln w="9525">
              <a:noFill/>
              <a:miter lim="800000"/>
              <a:headEnd/>
              <a:tailEnd/>
            </a:ln>
            <a:effectLst/>
          </p:spPr>
        </p:pic>
        <p:sp>
          <p:nvSpPr>
            <p:cNvPr id="8" name="テキスト ボックス 7"/>
            <p:cNvSpPr txBox="1"/>
            <p:nvPr/>
          </p:nvSpPr>
          <p:spPr>
            <a:xfrm>
              <a:off x="3407994" y="2027322"/>
              <a:ext cx="571504"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D</a:t>
              </a:r>
              <a:endParaRPr kumimoji="1" lang="ja-JP" altLang="en-US" sz="1050" dirty="0">
                <a:ln>
                  <a:solidFill>
                    <a:schemeClr val="tx1"/>
                  </a:solidFill>
                </a:ln>
              </a:endParaRPr>
            </a:p>
          </p:txBody>
        </p:sp>
        <p:sp>
          <p:nvSpPr>
            <p:cNvPr id="9" name="テキスト ボックス 8"/>
            <p:cNvSpPr txBox="1"/>
            <p:nvPr/>
          </p:nvSpPr>
          <p:spPr>
            <a:xfrm>
              <a:off x="3491625" y="1133179"/>
              <a:ext cx="571504"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B</a:t>
              </a:r>
              <a:endParaRPr kumimoji="1" lang="ja-JP" altLang="en-US" sz="1050" dirty="0">
                <a:ln>
                  <a:solidFill>
                    <a:schemeClr val="tx1"/>
                  </a:solidFill>
                </a:ln>
              </a:endParaRPr>
            </a:p>
          </p:txBody>
        </p:sp>
        <p:sp>
          <p:nvSpPr>
            <p:cNvPr id="10" name="テキスト ボックス 9"/>
            <p:cNvSpPr txBox="1"/>
            <p:nvPr/>
          </p:nvSpPr>
          <p:spPr>
            <a:xfrm>
              <a:off x="2711069" y="2592625"/>
              <a:ext cx="642942" cy="160173"/>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E</a:t>
              </a:r>
              <a:endParaRPr kumimoji="1" lang="ja-JP" altLang="en-US" sz="1050" dirty="0">
                <a:ln>
                  <a:solidFill>
                    <a:schemeClr val="tx1"/>
                  </a:solidFill>
                </a:ln>
              </a:endParaRPr>
            </a:p>
          </p:txBody>
        </p:sp>
        <p:sp>
          <p:nvSpPr>
            <p:cNvPr id="11" name="テキスト ボックス 10"/>
            <p:cNvSpPr txBox="1"/>
            <p:nvPr/>
          </p:nvSpPr>
          <p:spPr>
            <a:xfrm>
              <a:off x="2345263" y="1105515"/>
              <a:ext cx="642942" cy="160173"/>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A</a:t>
              </a:r>
              <a:endParaRPr kumimoji="1" lang="ja-JP" altLang="en-US" sz="1050" dirty="0">
                <a:ln>
                  <a:solidFill>
                    <a:schemeClr val="tx1"/>
                  </a:solidFill>
                </a:ln>
              </a:endParaRPr>
            </a:p>
          </p:txBody>
        </p:sp>
        <p:sp>
          <p:nvSpPr>
            <p:cNvPr id="12" name="テキスト ボックス 11"/>
            <p:cNvSpPr txBox="1"/>
            <p:nvPr/>
          </p:nvSpPr>
          <p:spPr>
            <a:xfrm>
              <a:off x="1568113" y="2159788"/>
              <a:ext cx="571504"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F</a:t>
              </a:r>
              <a:endParaRPr kumimoji="1" lang="ja-JP" altLang="en-US" sz="1050" dirty="0">
                <a:ln>
                  <a:solidFill>
                    <a:schemeClr val="tx1"/>
                  </a:solidFill>
                </a:ln>
              </a:endParaRPr>
            </a:p>
          </p:txBody>
        </p:sp>
        <p:sp>
          <p:nvSpPr>
            <p:cNvPr id="13" name="テキスト ボックス 12"/>
            <p:cNvSpPr txBox="1"/>
            <p:nvPr/>
          </p:nvSpPr>
          <p:spPr>
            <a:xfrm>
              <a:off x="2432300" y="1563692"/>
              <a:ext cx="642942"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C</a:t>
              </a:r>
              <a:endParaRPr kumimoji="1" lang="ja-JP" altLang="en-US" sz="1050" dirty="0">
                <a:ln>
                  <a:solidFill>
                    <a:schemeClr val="tx1"/>
                  </a:solidFill>
                </a:ln>
              </a:endParaRPr>
            </a:p>
          </p:txBody>
        </p:sp>
      </p:grpSp>
      <p:pic>
        <p:nvPicPr>
          <p:cNvPr id="7172" name="Picture 4"/>
          <p:cNvPicPr>
            <a:picLocks noChangeAspect="1" noChangeArrowheads="1"/>
          </p:cNvPicPr>
          <p:nvPr/>
        </p:nvPicPr>
        <p:blipFill>
          <a:blip r:embed="rId3" cstate="print"/>
          <a:srcRect/>
          <a:stretch>
            <a:fillRect/>
          </a:stretch>
        </p:blipFill>
        <p:spPr bwMode="auto">
          <a:xfrm>
            <a:off x="0" y="4293096"/>
            <a:ext cx="2952000" cy="1948867"/>
          </a:xfrm>
          <a:prstGeom prst="rect">
            <a:avLst/>
          </a:prstGeom>
          <a:noFill/>
          <a:ln w="9525">
            <a:noFill/>
            <a:miter lim="800000"/>
            <a:headEnd/>
            <a:tailEnd/>
          </a:ln>
          <a:effectLst/>
        </p:spPr>
      </p:pic>
      <p:graphicFrame>
        <p:nvGraphicFramePr>
          <p:cNvPr id="21" name="表 20"/>
          <p:cNvGraphicFramePr>
            <a:graphicFrameLocks noGrp="1"/>
          </p:cNvGraphicFramePr>
          <p:nvPr/>
        </p:nvGraphicFramePr>
        <p:xfrm>
          <a:off x="971600" y="6237312"/>
          <a:ext cx="857256" cy="426720"/>
        </p:xfrm>
        <a:graphic>
          <a:graphicData uri="http://schemas.openxmlformats.org/drawingml/2006/table">
            <a:tbl>
              <a:tblPr/>
              <a:tblGrid>
                <a:gridCol w="857256"/>
              </a:tblGrid>
              <a:tr h="171450">
                <a:tc>
                  <a:txBody>
                    <a:bodyPr/>
                    <a:lstStyle/>
                    <a:p>
                      <a:pPr algn="l" fontAlgn="ctr"/>
                      <a:r>
                        <a:rPr lang="en-US" sz="14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2212</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pic>
        <p:nvPicPr>
          <p:cNvPr id="7173" name="Picture 5"/>
          <p:cNvPicPr>
            <a:picLocks noChangeAspect="1" noChangeArrowheads="1"/>
          </p:cNvPicPr>
          <p:nvPr/>
        </p:nvPicPr>
        <p:blipFill>
          <a:blip r:embed="rId4" cstate="print"/>
          <a:srcRect/>
          <a:stretch>
            <a:fillRect/>
          </a:stretch>
        </p:blipFill>
        <p:spPr bwMode="auto">
          <a:xfrm>
            <a:off x="2987824" y="4293096"/>
            <a:ext cx="2952000" cy="1950716"/>
          </a:xfrm>
          <a:prstGeom prst="rect">
            <a:avLst/>
          </a:prstGeom>
          <a:noFill/>
          <a:ln w="9525">
            <a:noFill/>
            <a:miter lim="800000"/>
            <a:headEnd/>
            <a:tailEnd/>
          </a:ln>
          <a:effectLst/>
        </p:spPr>
      </p:pic>
      <p:graphicFrame>
        <p:nvGraphicFramePr>
          <p:cNvPr id="24" name="表 23"/>
          <p:cNvGraphicFramePr>
            <a:graphicFrameLocks noGrp="1"/>
          </p:cNvGraphicFramePr>
          <p:nvPr/>
        </p:nvGraphicFramePr>
        <p:xfrm>
          <a:off x="4139952" y="6309320"/>
          <a:ext cx="857256" cy="426720"/>
        </p:xfrm>
        <a:graphic>
          <a:graphicData uri="http://schemas.openxmlformats.org/drawingml/2006/table">
            <a:tbl>
              <a:tblPr/>
              <a:tblGrid>
                <a:gridCol w="857256"/>
              </a:tblGrid>
              <a:tr h="171450">
                <a:tc>
                  <a:txBody>
                    <a:bodyPr/>
                    <a:lstStyle/>
                    <a:p>
                      <a:pPr algn="l" fontAlgn="ctr"/>
                      <a:r>
                        <a:rPr lang="en-US" sz="14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502</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pic>
        <p:nvPicPr>
          <p:cNvPr id="16" name="Picture 2"/>
          <p:cNvPicPr>
            <a:picLocks noChangeAspect="1" noChangeArrowheads="1"/>
          </p:cNvPicPr>
          <p:nvPr/>
        </p:nvPicPr>
        <p:blipFill>
          <a:blip r:embed="rId5" cstate="print"/>
          <a:srcRect/>
          <a:stretch>
            <a:fillRect/>
          </a:stretch>
        </p:blipFill>
        <p:spPr bwMode="auto">
          <a:xfrm>
            <a:off x="755576" y="908720"/>
            <a:ext cx="3600000" cy="2384763"/>
          </a:xfrm>
          <a:prstGeom prst="rect">
            <a:avLst/>
          </a:prstGeom>
          <a:noFill/>
          <a:ln w="9525">
            <a:noFill/>
            <a:miter lim="800000"/>
            <a:headEnd/>
            <a:tailEnd/>
          </a:ln>
          <a:effectLst/>
        </p:spPr>
      </p:pic>
      <p:graphicFrame>
        <p:nvGraphicFramePr>
          <p:cNvPr id="17" name="表 16"/>
          <p:cNvGraphicFramePr>
            <a:graphicFrameLocks noGrp="1"/>
          </p:cNvGraphicFramePr>
          <p:nvPr/>
        </p:nvGraphicFramePr>
        <p:xfrm>
          <a:off x="1979712" y="3356992"/>
          <a:ext cx="857256" cy="426720"/>
        </p:xfrm>
        <a:graphic>
          <a:graphicData uri="http://schemas.openxmlformats.org/drawingml/2006/table">
            <a:tbl>
              <a:tblPr/>
              <a:tblGrid>
                <a:gridCol w="857256"/>
              </a:tblGrid>
              <a:tr h="171450">
                <a:tc>
                  <a:txBody>
                    <a:bodyPr/>
                    <a:lstStyle/>
                    <a:p>
                      <a:pPr algn="l" fontAlgn="ctr"/>
                      <a:r>
                        <a:rPr lang="en-US" sz="14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46799</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pic>
        <p:nvPicPr>
          <p:cNvPr id="1026" name="グラフ 31"/>
          <p:cNvPicPr>
            <a:picLocks noChangeAspect="1" noChangeArrowheads="1"/>
          </p:cNvPicPr>
          <p:nvPr/>
        </p:nvPicPr>
        <p:blipFill>
          <a:blip r:embed="rId6" cstate="print"/>
          <a:srcRect/>
          <a:stretch>
            <a:fillRect/>
          </a:stretch>
        </p:blipFill>
        <p:spPr bwMode="auto">
          <a:xfrm>
            <a:off x="6012160" y="4293096"/>
            <a:ext cx="2952000" cy="1974717"/>
          </a:xfrm>
          <a:prstGeom prst="rect">
            <a:avLst/>
          </a:prstGeom>
          <a:noFill/>
          <a:ln w="9525">
            <a:noFill/>
            <a:miter lim="800000"/>
            <a:headEnd/>
            <a:tailEnd/>
          </a:ln>
        </p:spPr>
      </p:pic>
      <p:graphicFrame>
        <p:nvGraphicFramePr>
          <p:cNvPr id="19" name="表 18"/>
          <p:cNvGraphicFramePr>
            <a:graphicFrameLocks noGrp="1"/>
          </p:cNvGraphicFramePr>
          <p:nvPr/>
        </p:nvGraphicFramePr>
        <p:xfrm>
          <a:off x="7164288" y="6309320"/>
          <a:ext cx="857256" cy="426720"/>
        </p:xfrm>
        <a:graphic>
          <a:graphicData uri="http://schemas.openxmlformats.org/drawingml/2006/table">
            <a:tbl>
              <a:tblPr/>
              <a:tblGrid>
                <a:gridCol w="857256"/>
              </a:tblGrid>
              <a:tr h="171450">
                <a:tc>
                  <a:txBody>
                    <a:bodyPr/>
                    <a:lstStyle/>
                    <a:p>
                      <a:pPr algn="l" fontAlgn="ctr"/>
                      <a:r>
                        <a:rPr lang="en-US" sz="14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78</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オブジェクト 22"/>
          <p:cNvPicPr>
            <a:picLocks noChangeAspect="1" noChangeArrowheads="1"/>
          </p:cNvPicPr>
          <p:nvPr/>
        </p:nvPicPr>
        <p:blipFill>
          <a:blip r:embed="rId3" cstate="print"/>
          <a:srcRect l="-1251" t="-2965" b="-175"/>
          <a:stretch>
            <a:fillRect/>
          </a:stretch>
        </p:blipFill>
        <p:spPr bwMode="auto">
          <a:xfrm>
            <a:off x="6228184" y="1412776"/>
            <a:ext cx="2700000" cy="3033040"/>
          </a:xfrm>
          <a:prstGeom prst="rect">
            <a:avLst/>
          </a:prstGeom>
          <a:noFill/>
          <a:ln w="9525">
            <a:noFill/>
            <a:miter lim="800000"/>
            <a:headEnd/>
            <a:tailEnd/>
          </a:ln>
        </p:spPr>
      </p:pic>
      <p:pic>
        <p:nvPicPr>
          <p:cNvPr id="4099" name="オブジェクト 13"/>
          <p:cNvPicPr>
            <a:picLocks noChangeAspect="1" noChangeArrowheads="1"/>
          </p:cNvPicPr>
          <p:nvPr/>
        </p:nvPicPr>
        <p:blipFill>
          <a:blip r:embed="rId4" cstate="print"/>
          <a:srcRect l="-1251" t="-2957" b="-291"/>
          <a:stretch>
            <a:fillRect/>
          </a:stretch>
        </p:blipFill>
        <p:spPr bwMode="auto">
          <a:xfrm>
            <a:off x="3275856" y="1412776"/>
            <a:ext cx="2700000" cy="3044934"/>
          </a:xfrm>
          <a:prstGeom prst="rect">
            <a:avLst/>
          </a:prstGeom>
          <a:noFill/>
          <a:ln w="9525">
            <a:noFill/>
            <a:miter lim="800000"/>
            <a:headEnd/>
            <a:tailEnd/>
          </a:ln>
        </p:spPr>
      </p:pic>
      <p:pic>
        <p:nvPicPr>
          <p:cNvPr id="4098" name="オブジェクト 12"/>
          <p:cNvPicPr>
            <a:picLocks noChangeAspect="1" noChangeArrowheads="1"/>
          </p:cNvPicPr>
          <p:nvPr/>
        </p:nvPicPr>
        <p:blipFill>
          <a:blip r:embed="rId5" cstate="print"/>
          <a:srcRect t="-2960" b="-174"/>
          <a:stretch>
            <a:fillRect/>
          </a:stretch>
        </p:blipFill>
        <p:spPr bwMode="auto">
          <a:xfrm>
            <a:off x="395536" y="1412776"/>
            <a:ext cx="2700000" cy="3033040"/>
          </a:xfrm>
          <a:prstGeom prst="rect">
            <a:avLst/>
          </a:prstGeom>
          <a:noFill/>
          <a:ln w="9525">
            <a:noFill/>
            <a:miter lim="800000"/>
            <a:headEnd/>
            <a:tailEnd/>
          </a:ln>
        </p:spPr>
      </p:pic>
      <p:sp>
        <p:nvSpPr>
          <p:cNvPr id="2" name="タイトル 1"/>
          <p:cNvSpPr>
            <a:spLocks noGrp="1"/>
          </p:cNvSpPr>
          <p:nvPr>
            <p:ph type="title"/>
          </p:nvPr>
        </p:nvSpPr>
        <p:spPr>
          <a:xfrm>
            <a:off x="467544" y="692696"/>
            <a:ext cx="8229600" cy="926976"/>
          </a:xfrm>
        </p:spPr>
        <p:txBody>
          <a:bodyPr>
            <a:normAutofit/>
          </a:bodyPr>
          <a:lstStyle/>
          <a:p>
            <a:pPr algn="l"/>
            <a:r>
              <a:rPr kumimoji="1" lang="ja-JP" altLang="en-US" sz="2800" dirty="0" smtClean="0"/>
              <a:t>＊止水板設置後の流入箇所（</a:t>
            </a:r>
            <a:r>
              <a:rPr lang="ja-JP" altLang="en-US" sz="2800" dirty="0" smtClean="0"/>
              <a:t>福井</a:t>
            </a:r>
            <a:r>
              <a:rPr kumimoji="1" lang="ja-JP" altLang="en-US" sz="2800" dirty="0" smtClean="0"/>
              <a:t>豪雨）</a:t>
            </a:r>
            <a:endParaRPr kumimoji="1" lang="ja-JP" altLang="en-US" sz="2800" dirty="0"/>
          </a:p>
        </p:txBody>
      </p:sp>
      <p:sp>
        <p:nvSpPr>
          <p:cNvPr id="410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pic>
        <p:nvPicPr>
          <p:cNvPr id="4102" name="Picture 6"/>
          <p:cNvPicPr>
            <a:picLocks noChangeAspect="1" noChangeArrowheads="1"/>
          </p:cNvPicPr>
          <p:nvPr/>
        </p:nvPicPr>
        <p:blipFill>
          <a:blip r:embed="rId6" cstate="print"/>
          <a:srcRect t="65415" r="1922"/>
          <a:stretch>
            <a:fillRect/>
          </a:stretch>
        </p:blipFill>
        <p:spPr bwMode="auto">
          <a:xfrm>
            <a:off x="142844" y="4857760"/>
            <a:ext cx="1763688" cy="1316400"/>
          </a:xfrm>
          <a:prstGeom prst="rect">
            <a:avLst/>
          </a:prstGeom>
          <a:noFill/>
          <a:ln w="12700">
            <a:solidFill>
              <a:srgbClr val="002060"/>
            </a:solidFill>
          </a:ln>
        </p:spPr>
      </p:pic>
      <p:graphicFrame>
        <p:nvGraphicFramePr>
          <p:cNvPr id="9" name="表 8"/>
          <p:cNvGraphicFramePr>
            <a:graphicFrameLocks noGrp="1"/>
          </p:cNvGraphicFramePr>
          <p:nvPr/>
        </p:nvGraphicFramePr>
        <p:xfrm>
          <a:off x="2051720" y="4869160"/>
          <a:ext cx="6840759" cy="1811517"/>
        </p:xfrm>
        <a:graphic>
          <a:graphicData uri="http://schemas.openxmlformats.org/drawingml/2006/table">
            <a:tbl>
              <a:tblPr>
                <a:tableStyleId>{3C2FFA5D-87B4-456A-9821-1D502468CF0F}</a:tableStyleId>
              </a:tblPr>
              <a:tblGrid>
                <a:gridCol w="1782984"/>
                <a:gridCol w="1002927"/>
                <a:gridCol w="1351616"/>
                <a:gridCol w="1351616"/>
                <a:gridCol w="1351616"/>
              </a:tblGrid>
              <a:tr h="242049">
                <a:tc gridSpan="5">
                  <a:txBody>
                    <a:bodyPr/>
                    <a:lstStyle/>
                    <a:p>
                      <a:pPr algn="ctr" fontAlgn="ctr"/>
                      <a:r>
                        <a:rPr lang="ja-JP" altLang="en-US" sz="1200" b="1" u="none" strike="noStrike" dirty="0">
                          <a:latin typeface="ＭＳ Ｐゴシック" pitchFamily="50" charset="-128"/>
                          <a:ea typeface="ＭＳ Ｐゴシック" pitchFamily="50" charset="-128"/>
                        </a:rPr>
                        <a:t>流入箇所数</a:t>
                      </a:r>
                      <a:endParaRPr lang="ja-JP" altLang="en-US" sz="12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450816">
                <a:tc>
                  <a:txBody>
                    <a:bodyPr/>
                    <a:lstStyle/>
                    <a:p>
                      <a:pPr algn="ctr" fontAlgn="ctr"/>
                      <a:r>
                        <a:rPr lang="ja-JP" altLang="en-US" sz="1200" u="none" strike="noStrike" dirty="0">
                          <a:latin typeface="ＭＳ Ｐゴシック" pitchFamily="50" charset="-128"/>
                          <a:ea typeface="ＭＳ Ｐゴシック" pitchFamily="50" charset="-128"/>
                        </a:rPr>
                        <a:t>　</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ja-JP" altLang="en-US" sz="1200" u="none" strike="noStrike">
                          <a:latin typeface="ＭＳ Ｐゴシック" pitchFamily="50" charset="-128"/>
                          <a:ea typeface="ＭＳ Ｐゴシック" pitchFamily="50" charset="-128"/>
                        </a:rPr>
                        <a:t>止水板なし</a:t>
                      </a:r>
                      <a:endParaRPr lang="ja-JP" altLang="en-US"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en-US" altLang="ja-JP" sz="1200" u="none" strike="noStrike" dirty="0">
                          <a:latin typeface="ＭＳ Ｐゴシック" pitchFamily="50" charset="-128"/>
                          <a:ea typeface="ＭＳ Ｐゴシック" pitchFamily="50" charset="-128"/>
                        </a:rPr>
                        <a:t>3</a:t>
                      </a:r>
                      <a:r>
                        <a:rPr lang="ja-JP" altLang="en-US" sz="1200" u="none" strike="noStrike" dirty="0">
                          <a:latin typeface="ＭＳ Ｐゴシック" pitchFamily="50" charset="-128"/>
                          <a:ea typeface="ＭＳ Ｐゴシック" pitchFamily="50" charset="-128"/>
                        </a:rPr>
                        <a:t>降雨共通流入</a:t>
                      </a:r>
                      <a:r>
                        <a:rPr lang="ja-JP" altLang="en-US" sz="1200" u="none" strike="noStrike" dirty="0" smtClean="0">
                          <a:latin typeface="ＭＳ Ｐゴシック" pitchFamily="50" charset="-128"/>
                          <a:ea typeface="ＭＳ Ｐゴシック" pitchFamily="50" charset="-128"/>
                        </a:rPr>
                        <a:t>箇所</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en-US" altLang="ja-JP" sz="1200" u="none" strike="noStrike" dirty="0">
                          <a:latin typeface="ＭＳ Ｐゴシック" pitchFamily="50" charset="-128"/>
                          <a:ea typeface="ＭＳ Ｐゴシック" pitchFamily="50" charset="-128"/>
                        </a:rPr>
                        <a:t>2</a:t>
                      </a:r>
                      <a:r>
                        <a:rPr lang="ja-JP" altLang="en-US" sz="1200" u="none" strike="noStrike" dirty="0">
                          <a:latin typeface="ＭＳ Ｐゴシック" pitchFamily="50" charset="-128"/>
                          <a:ea typeface="ＭＳ Ｐゴシック" pitchFamily="50" charset="-128"/>
                        </a:rPr>
                        <a:t>降雨以上共通流入</a:t>
                      </a:r>
                      <a:r>
                        <a:rPr lang="ja-JP" altLang="en-US" sz="1200" u="none" strike="noStrike" dirty="0" smtClean="0">
                          <a:latin typeface="ＭＳ Ｐゴシック" pitchFamily="50" charset="-128"/>
                          <a:ea typeface="ＭＳ Ｐゴシック" pitchFamily="50" charset="-128"/>
                        </a:rPr>
                        <a:t>箇所</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ja-JP" altLang="en-US" sz="1200" u="none" strike="noStrike" dirty="0">
                          <a:latin typeface="ＭＳ Ｐゴシック" pitchFamily="50" charset="-128"/>
                          <a:ea typeface="ＭＳ Ｐゴシック" pitchFamily="50" charset="-128"/>
                        </a:rPr>
                        <a:t>岡崎豪雨流入</a:t>
                      </a:r>
                      <a:r>
                        <a:rPr lang="ja-JP" altLang="en-US" sz="1200" u="none" strike="noStrike" dirty="0" smtClean="0">
                          <a:latin typeface="ＭＳ Ｐゴシック" pitchFamily="50" charset="-128"/>
                          <a:ea typeface="ＭＳ Ｐゴシック" pitchFamily="50" charset="-128"/>
                        </a:rPr>
                        <a:t>箇所</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r>
              <a:tr h="230955">
                <a:tc>
                  <a:txBody>
                    <a:bodyPr/>
                    <a:lstStyle/>
                    <a:p>
                      <a:pPr algn="ctr" fontAlgn="ctr"/>
                      <a:r>
                        <a:rPr lang="zh-TW" altLang="en-US" sz="1200" u="none" strike="noStrike" dirty="0">
                          <a:latin typeface="ＭＳ Ｐゴシック" pitchFamily="50" charset="-128"/>
                          <a:ea typeface="ＭＳ Ｐゴシック" pitchFamily="50" charset="-128"/>
                        </a:rPr>
                        <a:t>止水板設置箇所数</a:t>
                      </a:r>
                      <a:endParaRPr lang="zh-TW"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16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19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45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r>
              <a:tr h="219861">
                <a:tc>
                  <a:txBody>
                    <a:bodyPr/>
                    <a:lstStyle/>
                    <a:p>
                      <a:pPr algn="ctr" fontAlgn="ctr"/>
                      <a:r>
                        <a:rPr lang="ja-JP" altLang="en-US" sz="1200" u="none" strike="noStrike" dirty="0">
                          <a:latin typeface="ＭＳ Ｐゴシック" pitchFamily="50" charset="-128"/>
                          <a:ea typeface="ＭＳ Ｐゴシック" pitchFamily="50" charset="-128"/>
                        </a:rPr>
                        <a:t>止水板なし流入箇所数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17</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1</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0</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r>
              <a:tr h="208767">
                <a:tc>
                  <a:txBody>
                    <a:bodyPr/>
                    <a:lstStyle/>
                    <a:p>
                      <a:pPr algn="ctr" fontAlgn="ctr"/>
                      <a:r>
                        <a:rPr lang="ja-JP" altLang="en-US" sz="1200" u="none" strike="noStrike" dirty="0">
                          <a:latin typeface="ＭＳ Ｐゴシック" pitchFamily="50" charset="-128"/>
                          <a:ea typeface="ＭＳ Ｐゴシック" pitchFamily="50" charset="-128"/>
                        </a:rPr>
                        <a:t>止水板付き流入箇所数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0</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0</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0</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2</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r>
              <a:tr h="205704">
                <a:tc>
                  <a:txBody>
                    <a:bodyPr/>
                    <a:lstStyle/>
                    <a:p>
                      <a:pPr algn="ctr" fontAlgn="ctr"/>
                      <a:r>
                        <a:rPr lang="ja-JP" altLang="en-US" sz="1200" u="none" strike="noStrike" dirty="0">
                          <a:latin typeface="ＭＳ Ｐゴシック" pitchFamily="50" charset="-128"/>
                          <a:ea typeface="ＭＳ Ｐゴシック" pitchFamily="50" charset="-128"/>
                        </a:rPr>
                        <a:t>新流入箇所数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4</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6</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b="0" i="0" u="none" strike="noStrike" dirty="0" smtClean="0">
                          <a:solidFill>
                            <a:srgbClr val="000000"/>
                          </a:solidFill>
                          <a:latin typeface="ＭＳ Ｐゴシック" pitchFamily="50" charset="-128"/>
                          <a:ea typeface="ＭＳ Ｐゴシック" pitchFamily="50" charset="-128"/>
                        </a:rPr>
                        <a:t>1</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r>
              <a:tr h="242049">
                <a:tc>
                  <a:txBody>
                    <a:bodyPr/>
                    <a:lstStyle/>
                    <a:p>
                      <a:pPr algn="ctr" fontAlgn="ctr"/>
                      <a:r>
                        <a:rPr lang="ja-JP" altLang="en-US" sz="1200" b="1" u="none" strike="noStrike" dirty="0">
                          <a:latin typeface="ＭＳ Ｐゴシック" pitchFamily="50" charset="-128"/>
                          <a:ea typeface="ＭＳ Ｐゴシック" pitchFamily="50" charset="-128"/>
                        </a:rPr>
                        <a:t>合計</a:t>
                      </a:r>
                      <a:endParaRPr lang="ja-JP" altLang="en-US" sz="12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400" b="1" i="0" u="none" strike="noStrike" dirty="0" smtClean="0">
                          <a:solidFill>
                            <a:srgbClr val="000000"/>
                          </a:solidFill>
                          <a:latin typeface="ＭＳ Ｐゴシック" pitchFamily="50" charset="-128"/>
                          <a:ea typeface="ＭＳ Ｐゴシック" pitchFamily="50" charset="-128"/>
                        </a:rPr>
                        <a:t>17</a:t>
                      </a:r>
                      <a:endParaRPr lang="en-US" altLang="ja-JP" sz="14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600" b="1" i="0" u="none" strike="noStrike" dirty="0" smtClean="0">
                          <a:solidFill>
                            <a:srgbClr val="002060"/>
                          </a:solidFill>
                          <a:latin typeface="ＭＳ Ｐゴシック" pitchFamily="50" charset="-128"/>
                          <a:ea typeface="ＭＳ Ｐゴシック" pitchFamily="50" charset="-128"/>
                        </a:rPr>
                        <a:t>5</a:t>
                      </a:r>
                      <a:endParaRPr lang="en-US" altLang="ja-JP" sz="1600" b="1" i="0" u="none" strike="noStrike" dirty="0">
                        <a:solidFill>
                          <a:srgbClr val="00206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600" b="1" i="0" u="none" strike="noStrike" dirty="0" smtClean="0">
                          <a:solidFill>
                            <a:srgbClr val="002060"/>
                          </a:solidFill>
                          <a:latin typeface="ＭＳ Ｐゴシック" pitchFamily="50" charset="-128"/>
                          <a:ea typeface="ＭＳ Ｐゴシック" pitchFamily="50" charset="-128"/>
                        </a:rPr>
                        <a:t>6</a:t>
                      </a:r>
                      <a:endParaRPr lang="en-US" altLang="ja-JP" sz="1600" b="1" i="0" u="none" strike="noStrike" dirty="0">
                        <a:solidFill>
                          <a:srgbClr val="00206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400" b="1" i="0" u="none" strike="noStrike" dirty="0" smtClean="0">
                          <a:solidFill>
                            <a:srgbClr val="002060"/>
                          </a:solidFill>
                          <a:latin typeface="ＭＳ Ｐゴシック" pitchFamily="50" charset="-128"/>
                          <a:ea typeface="ＭＳ Ｐゴシック" pitchFamily="50" charset="-128"/>
                        </a:rPr>
                        <a:t>3</a:t>
                      </a:r>
                      <a:endParaRPr lang="en-US" altLang="ja-JP" sz="1400" b="1" i="0" u="none" strike="noStrike" dirty="0">
                        <a:solidFill>
                          <a:srgbClr val="002060"/>
                        </a:solidFill>
                        <a:latin typeface="ＭＳ Ｐゴシック" pitchFamily="50" charset="-128"/>
                        <a:ea typeface="ＭＳ Ｐゴシック" pitchFamily="50" charset="-128"/>
                      </a:endParaRPr>
                    </a:p>
                  </a:txBody>
                  <a:tcPr marL="9525" marR="9525" marT="9525" marB="0" anchor="ctr"/>
                </a:tc>
              </a:tr>
            </a:tbl>
          </a:graphicData>
        </a:graphic>
      </p:graphicFrame>
      <p:sp>
        <p:nvSpPr>
          <p:cNvPr id="10" name="タイトル 1"/>
          <p:cNvSpPr txBox="1">
            <a:spLocks/>
          </p:cNvSpPr>
          <p:nvPr/>
        </p:nvSpPr>
        <p:spPr>
          <a:xfrm>
            <a:off x="467544" y="260648"/>
            <a:ext cx="8229600" cy="864096"/>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3200" b="0" i="0" u="none" strike="noStrike" kern="0" cap="none" spc="0" normalizeH="0" baseline="0" noProof="0" dirty="0" smtClean="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rPr>
              <a:t>止水板設置後の結果</a:t>
            </a:r>
            <a:endParaRPr kumimoji="1" lang="ja-JP" altLang="en-US" sz="3200" b="0" i="0" u="none" strike="noStrike" kern="0" cap="none" spc="0" normalizeH="0" baseline="0" noProof="0" dirty="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endParaRPr>
          </a:p>
        </p:txBody>
      </p:sp>
      <p:sp>
        <p:nvSpPr>
          <p:cNvPr id="11" name="テキスト ボックス 10"/>
          <p:cNvSpPr txBox="1"/>
          <p:nvPr/>
        </p:nvSpPr>
        <p:spPr>
          <a:xfrm>
            <a:off x="83125" y="1404570"/>
            <a:ext cx="453970" cy="307777"/>
          </a:xfrm>
          <a:prstGeom prst="rect">
            <a:avLst/>
          </a:prstGeom>
          <a:noFill/>
        </p:spPr>
        <p:txBody>
          <a:bodyPr wrap="none" rtlCol="0">
            <a:spAutoFit/>
          </a:bodyPr>
          <a:lstStyle/>
          <a:p>
            <a:r>
              <a:rPr kumimoji="1" lang="en-US" altLang="ja-JP" sz="1400" dirty="0" smtClean="0"/>
              <a:t>ⅰ</a:t>
            </a:r>
            <a:r>
              <a:rPr kumimoji="1" lang="ja-JP" altLang="en-US" sz="1400" dirty="0" smtClean="0"/>
              <a:t>）</a:t>
            </a:r>
            <a:endParaRPr kumimoji="1" lang="ja-JP" altLang="en-US" sz="1400" dirty="0"/>
          </a:p>
        </p:txBody>
      </p:sp>
      <p:sp>
        <p:nvSpPr>
          <p:cNvPr id="12" name="テキスト ボックス 11"/>
          <p:cNvSpPr txBox="1"/>
          <p:nvPr/>
        </p:nvSpPr>
        <p:spPr>
          <a:xfrm>
            <a:off x="3011574" y="1404570"/>
            <a:ext cx="453970" cy="307777"/>
          </a:xfrm>
          <a:prstGeom prst="rect">
            <a:avLst/>
          </a:prstGeom>
          <a:noFill/>
        </p:spPr>
        <p:txBody>
          <a:bodyPr wrap="none" rtlCol="0">
            <a:spAutoFit/>
          </a:bodyPr>
          <a:lstStyle/>
          <a:p>
            <a:r>
              <a:rPr lang="en-US" altLang="ja-JP" sz="1400" dirty="0" smtClean="0"/>
              <a:t>ⅱ</a:t>
            </a:r>
            <a:r>
              <a:rPr kumimoji="1" lang="ja-JP" altLang="en-US" sz="1400" dirty="0" smtClean="0"/>
              <a:t>）</a:t>
            </a:r>
            <a:endParaRPr kumimoji="1" lang="ja-JP" altLang="en-US" sz="1400" dirty="0"/>
          </a:p>
        </p:txBody>
      </p:sp>
      <p:sp>
        <p:nvSpPr>
          <p:cNvPr id="13" name="テキスト ボックス 12"/>
          <p:cNvSpPr txBox="1"/>
          <p:nvPr/>
        </p:nvSpPr>
        <p:spPr>
          <a:xfrm>
            <a:off x="5892652" y="1404570"/>
            <a:ext cx="453970" cy="307777"/>
          </a:xfrm>
          <a:prstGeom prst="rect">
            <a:avLst/>
          </a:prstGeom>
          <a:noFill/>
        </p:spPr>
        <p:txBody>
          <a:bodyPr wrap="none" rtlCol="0">
            <a:spAutoFit/>
          </a:bodyPr>
          <a:lstStyle/>
          <a:p>
            <a:r>
              <a:rPr lang="en-US" altLang="ja-JP" sz="1400" dirty="0" smtClean="0"/>
              <a:t>ⅲ</a:t>
            </a:r>
            <a:r>
              <a:rPr kumimoji="1" lang="ja-JP" altLang="en-US" sz="1400" dirty="0" smtClean="0"/>
              <a:t>）</a:t>
            </a:r>
            <a:endParaRPr kumimoji="1" lang="ja-JP" altLang="en-US" sz="1400" dirty="0"/>
          </a:p>
        </p:txBody>
      </p:sp>
      <p:sp>
        <p:nvSpPr>
          <p:cNvPr id="17" name="八角形 16"/>
          <p:cNvSpPr/>
          <p:nvPr/>
        </p:nvSpPr>
        <p:spPr>
          <a:xfrm>
            <a:off x="6876256" y="4221088"/>
            <a:ext cx="1285884" cy="642942"/>
          </a:xfrm>
          <a:prstGeom prst="octagon">
            <a:avLst/>
          </a:prstGeom>
          <a:noFill/>
          <a:ln w="571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solidFill>
                  <a:schemeClr val="tx1"/>
                </a:solidFill>
              </a:rPr>
              <a:t>3</a:t>
            </a:r>
            <a:r>
              <a:rPr kumimoji="1" lang="ja-JP" altLang="en-US" b="1" dirty="0" smtClean="0">
                <a:solidFill>
                  <a:schemeClr val="tx1"/>
                </a:solidFill>
              </a:rPr>
              <a:t>箇所</a:t>
            </a:r>
            <a:endParaRPr kumimoji="1" lang="ja-JP" altLang="en-US" b="1" dirty="0">
              <a:solidFill>
                <a:schemeClr val="tx1"/>
              </a:solidFill>
            </a:endParaRPr>
          </a:p>
        </p:txBody>
      </p:sp>
      <p:sp>
        <p:nvSpPr>
          <p:cNvPr id="19" name="八角形 18"/>
          <p:cNvSpPr/>
          <p:nvPr/>
        </p:nvSpPr>
        <p:spPr>
          <a:xfrm>
            <a:off x="899592" y="4221088"/>
            <a:ext cx="1285884" cy="642942"/>
          </a:xfrm>
          <a:prstGeom prst="octagon">
            <a:avLst/>
          </a:prstGeom>
          <a:noFill/>
          <a:ln w="571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solidFill>
                  <a:schemeClr val="tx1"/>
                </a:solidFill>
              </a:rPr>
              <a:t>5</a:t>
            </a:r>
            <a:r>
              <a:rPr kumimoji="1" lang="ja-JP" altLang="en-US" b="1" dirty="0" smtClean="0">
                <a:solidFill>
                  <a:schemeClr val="tx1"/>
                </a:solidFill>
              </a:rPr>
              <a:t>箇所</a:t>
            </a:r>
            <a:endParaRPr kumimoji="1" lang="ja-JP" altLang="en-US" b="1" dirty="0">
              <a:solidFill>
                <a:schemeClr val="tx1"/>
              </a:solidFill>
            </a:endParaRPr>
          </a:p>
        </p:txBody>
      </p:sp>
      <p:sp>
        <p:nvSpPr>
          <p:cNvPr id="21" name="八角形 20"/>
          <p:cNvSpPr/>
          <p:nvPr/>
        </p:nvSpPr>
        <p:spPr>
          <a:xfrm>
            <a:off x="3851920" y="4221088"/>
            <a:ext cx="1285884" cy="642942"/>
          </a:xfrm>
          <a:prstGeom prst="octagon">
            <a:avLst/>
          </a:prstGeom>
          <a:noFill/>
          <a:ln w="571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solidFill>
                  <a:schemeClr val="tx1"/>
                </a:solidFill>
              </a:rPr>
              <a:t>6</a:t>
            </a:r>
            <a:r>
              <a:rPr kumimoji="1" lang="ja-JP" altLang="en-US" b="1" dirty="0" smtClean="0">
                <a:solidFill>
                  <a:schemeClr val="tx1"/>
                </a:solidFill>
              </a:rPr>
              <a:t>箇所</a:t>
            </a:r>
            <a:endParaRPr kumimoji="1" lang="ja-JP" altLang="en-US" b="1" dirty="0">
              <a:solidFill>
                <a:schemeClr val="tx1"/>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8596" y="142852"/>
            <a:ext cx="8229600" cy="796908"/>
          </a:xfrm>
        </p:spPr>
        <p:txBody>
          <a:bodyPr>
            <a:normAutofit/>
          </a:bodyPr>
          <a:lstStyle/>
          <a:p>
            <a:pPr algn="l"/>
            <a:r>
              <a:rPr kumimoji="1" lang="ja-JP" altLang="en-US" sz="2800" dirty="0" smtClean="0"/>
              <a:t>エリアごとの流入量（福井豪雨・１．０ｍ止水板）</a:t>
            </a:r>
            <a:endParaRPr kumimoji="1" lang="ja-JP" altLang="en-US" sz="2800" dirty="0"/>
          </a:p>
        </p:txBody>
      </p:sp>
      <p:grpSp>
        <p:nvGrpSpPr>
          <p:cNvPr id="3" name="グループ化 4"/>
          <p:cNvGrpSpPr/>
          <p:nvPr/>
        </p:nvGrpSpPr>
        <p:grpSpPr>
          <a:xfrm>
            <a:off x="5572132" y="928670"/>
            <a:ext cx="3000396" cy="2857520"/>
            <a:chOff x="1512359" y="835131"/>
            <a:chExt cx="2550770" cy="2253197"/>
          </a:xfrm>
        </p:grpSpPr>
        <p:sp>
          <p:nvSpPr>
            <p:cNvPr id="6" name="テキスト ボックス 5"/>
            <p:cNvSpPr txBox="1"/>
            <p:nvPr/>
          </p:nvSpPr>
          <p:spPr>
            <a:xfrm>
              <a:off x="2000232" y="2857496"/>
              <a:ext cx="1428760" cy="230832"/>
            </a:xfrm>
            <a:prstGeom prst="rect">
              <a:avLst/>
            </a:prstGeom>
            <a:noFill/>
          </p:spPr>
          <p:txBody>
            <a:bodyPr wrap="square" rtlCol="0">
              <a:spAutoFit/>
            </a:bodyPr>
            <a:lstStyle/>
            <a:p>
              <a:r>
                <a:rPr lang="ja-JP" altLang="en-US" sz="900" dirty="0" smtClean="0">
                  <a:latin typeface="+mj-ea"/>
                  <a:ea typeface="+mj-ea"/>
                </a:rPr>
                <a:t>図</a:t>
              </a:r>
              <a:r>
                <a:rPr lang="en-US" altLang="ja-JP" sz="900" dirty="0" smtClean="0">
                  <a:latin typeface="+mj-ea"/>
                  <a:ea typeface="+mj-ea"/>
                </a:rPr>
                <a:t>-</a:t>
              </a:r>
              <a:r>
                <a:rPr lang="ja-JP" altLang="en-US" sz="900" dirty="0" smtClean="0">
                  <a:latin typeface="+mj-ea"/>
                  <a:ea typeface="+mj-ea"/>
                </a:rPr>
                <a:t>３</a:t>
              </a:r>
              <a:r>
                <a:rPr lang="en-US" altLang="ja-JP" sz="900" dirty="0" smtClean="0">
                  <a:latin typeface="+mj-ea"/>
                  <a:ea typeface="+mj-ea"/>
                </a:rPr>
                <a:t> </a:t>
              </a:r>
              <a:r>
                <a:rPr lang="ja-JP" altLang="en-US" sz="900" dirty="0" smtClean="0">
                  <a:latin typeface="+mj-ea"/>
                  <a:ea typeface="+mj-ea"/>
                </a:rPr>
                <a:t>　地下街出入口</a:t>
              </a:r>
              <a:endParaRPr kumimoji="1" lang="ja-JP" altLang="en-US" sz="900" dirty="0">
                <a:latin typeface="+mj-ea"/>
                <a:ea typeface="+mj-ea"/>
              </a:endParaRPr>
            </a:p>
          </p:txBody>
        </p:sp>
        <p:pic>
          <p:nvPicPr>
            <p:cNvPr id="7" name="Picture 2"/>
            <p:cNvPicPr>
              <a:picLocks noChangeAspect="1" noChangeArrowheads="1"/>
            </p:cNvPicPr>
            <p:nvPr/>
          </p:nvPicPr>
          <p:blipFill>
            <a:blip r:embed="rId2" cstate="print"/>
            <a:srcRect/>
            <a:stretch>
              <a:fillRect/>
            </a:stretch>
          </p:blipFill>
          <p:spPr bwMode="auto">
            <a:xfrm>
              <a:off x="1512359" y="835131"/>
              <a:ext cx="2500330" cy="2214563"/>
            </a:xfrm>
            <a:prstGeom prst="rect">
              <a:avLst/>
            </a:prstGeom>
            <a:noFill/>
            <a:ln w="9525">
              <a:noFill/>
              <a:miter lim="800000"/>
              <a:headEnd/>
              <a:tailEnd/>
            </a:ln>
            <a:effectLst/>
          </p:spPr>
        </p:pic>
        <p:sp>
          <p:nvSpPr>
            <p:cNvPr id="8" name="テキスト ボックス 7"/>
            <p:cNvSpPr txBox="1"/>
            <p:nvPr/>
          </p:nvSpPr>
          <p:spPr>
            <a:xfrm>
              <a:off x="3407994" y="2027322"/>
              <a:ext cx="571504"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D</a:t>
              </a:r>
              <a:endParaRPr kumimoji="1" lang="ja-JP" altLang="en-US" sz="1050" dirty="0">
                <a:ln>
                  <a:solidFill>
                    <a:schemeClr val="tx1"/>
                  </a:solidFill>
                </a:ln>
              </a:endParaRPr>
            </a:p>
          </p:txBody>
        </p:sp>
        <p:sp>
          <p:nvSpPr>
            <p:cNvPr id="9" name="テキスト ボックス 8"/>
            <p:cNvSpPr txBox="1"/>
            <p:nvPr/>
          </p:nvSpPr>
          <p:spPr>
            <a:xfrm>
              <a:off x="3491625" y="1133179"/>
              <a:ext cx="571504"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B</a:t>
              </a:r>
              <a:endParaRPr kumimoji="1" lang="ja-JP" altLang="en-US" sz="1050" dirty="0">
                <a:ln>
                  <a:solidFill>
                    <a:schemeClr val="tx1"/>
                  </a:solidFill>
                </a:ln>
              </a:endParaRPr>
            </a:p>
          </p:txBody>
        </p:sp>
        <p:sp>
          <p:nvSpPr>
            <p:cNvPr id="10" name="テキスト ボックス 9"/>
            <p:cNvSpPr txBox="1"/>
            <p:nvPr/>
          </p:nvSpPr>
          <p:spPr>
            <a:xfrm>
              <a:off x="2711069" y="2592625"/>
              <a:ext cx="642942" cy="160173"/>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E</a:t>
              </a:r>
              <a:endParaRPr kumimoji="1" lang="ja-JP" altLang="en-US" sz="1050" dirty="0">
                <a:ln>
                  <a:solidFill>
                    <a:schemeClr val="tx1"/>
                  </a:solidFill>
                </a:ln>
              </a:endParaRPr>
            </a:p>
          </p:txBody>
        </p:sp>
        <p:sp>
          <p:nvSpPr>
            <p:cNvPr id="11" name="テキスト ボックス 10"/>
            <p:cNvSpPr txBox="1"/>
            <p:nvPr/>
          </p:nvSpPr>
          <p:spPr>
            <a:xfrm>
              <a:off x="2345263" y="1105515"/>
              <a:ext cx="642942" cy="160173"/>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A</a:t>
              </a:r>
              <a:endParaRPr kumimoji="1" lang="ja-JP" altLang="en-US" sz="1050" dirty="0">
                <a:ln>
                  <a:solidFill>
                    <a:schemeClr val="tx1"/>
                  </a:solidFill>
                </a:ln>
              </a:endParaRPr>
            </a:p>
          </p:txBody>
        </p:sp>
        <p:sp>
          <p:nvSpPr>
            <p:cNvPr id="12" name="テキスト ボックス 11"/>
            <p:cNvSpPr txBox="1"/>
            <p:nvPr/>
          </p:nvSpPr>
          <p:spPr>
            <a:xfrm>
              <a:off x="1568113" y="2159788"/>
              <a:ext cx="571504"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F</a:t>
              </a:r>
              <a:endParaRPr kumimoji="1" lang="ja-JP" altLang="en-US" sz="1050" dirty="0">
                <a:ln>
                  <a:solidFill>
                    <a:schemeClr val="tx1"/>
                  </a:solidFill>
                </a:ln>
              </a:endParaRPr>
            </a:p>
          </p:txBody>
        </p:sp>
        <p:sp>
          <p:nvSpPr>
            <p:cNvPr id="13" name="テキスト ボックス 12"/>
            <p:cNvSpPr txBox="1"/>
            <p:nvPr/>
          </p:nvSpPr>
          <p:spPr>
            <a:xfrm>
              <a:off x="2432300" y="1563692"/>
              <a:ext cx="642942" cy="253916"/>
            </a:xfrm>
            <a:prstGeom prst="rect">
              <a:avLst/>
            </a:prstGeom>
            <a:noFill/>
          </p:spPr>
          <p:txBody>
            <a:bodyPr wrap="square" rtlCol="0">
              <a:spAutoFit/>
            </a:bodyPr>
            <a:lstStyle/>
            <a:p>
              <a:r>
                <a:rPr lang="en-US" altLang="ja-JP" sz="1050" dirty="0" smtClean="0">
                  <a:ln>
                    <a:solidFill>
                      <a:schemeClr val="tx1"/>
                    </a:solidFill>
                  </a:ln>
                </a:rPr>
                <a:t>Area</a:t>
              </a:r>
              <a:r>
                <a:rPr kumimoji="1" lang="en-US" altLang="ja-JP" sz="1050" dirty="0" smtClean="0">
                  <a:ln>
                    <a:solidFill>
                      <a:schemeClr val="tx1"/>
                    </a:solidFill>
                  </a:ln>
                </a:rPr>
                <a:t> C</a:t>
              </a:r>
              <a:endParaRPr kumimoji="1" lang="ja-JP" altLang="en-US" sz="1050" dirty="0">
                <a:ln>
                  <a:solidFill>
                    <a:schemeClr val="tx1"/>
                  </a:solidFill>
                </a:ln>
              </a:endParaRPr>
            </a:p>
          </p:txBody>
        </p:sp>
      </p:grpSp>
      <p:pic>
        <p:nvPicPr>
          <p:cNvPr id="8196" name="Picture 4"/>
          <p:cNvPicPr>
            <a:picLocks noChangeAspect="1" noChangeArrowheads="1"/>
          </p:cNvPicPr>
          <p:nvPr/>
        </p:nvPicPr>
        <p:blipFill>
          <a:blip r:embed="rId3" cstate="print"/>
          <a:srcRect/>
          <a:stretch>
            <a:fillRect/>
          </a:stretch>
        </p:blipFill>
        <p:spPr bwMode="auto">
          <a:xfrm>
            <a:off x="35625" y="4365104"/>
            <a:ext cx="2952000" cy="1948865"/>
          </a:xfrm>
          <a:prstGeom prst="rect">
            <a:avLst/>
          </a:prstGeom>
          <a:noFill/>
          <a:ln w="9525">
            <a:noFill/>
            <a:miter lim="800000"/>
            <a:headEnd/>
            <a:tailEnd/>
          </a:ln>
          <a:effectLst/>
        </p:spPr>
      </p:pic>
      <p:graphicFrame>
        <p:nvGraphicFramePr>
          <p:cNvPr id="20" name="表 19"/>
          <p:cNvGraphicFramePr>
            <a:graphicFrameLocks noGrp="1"/>
          </p:cNvGraphicFramePr>
          <p:nvPr/>
        </p:nvGraphicFramePr>
        <p:xfrm>
          <a:off x="1043608" y="6309320"/>
          <a:ext cx="857256" cy="426720"/>
        </p:xfrm>
        <a:graphic>
          <a:graphicData uri="http://schemas.openxmlformats.org/drawingml/2006/table">
            <a:tbl>
              <a:tblPr/>
              <a:tblGrid>
                <a:gridCol w="857256"/>
              </a:tblGrid>
              <a:tr h="171450">
                <a:tc>
                  <a:txBody>
                    <a:bodyPr/>
                    <a:lstStyle/>
                    <a:p>
                      <a:pPr algn="l" fontAlgn="ctr"/>
                      <a:r>
                        <a:rPr lang="en-US" sz="14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16598</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pic>
        <p:nvPicPr>
          <p:cNvPr id="8197" name="Picture 5"/>
          <p:cNvPicPr>
            <a:picLocks noChangeAspect="1" noChangeArrowheads="1"/>
          </p:cNvPicPr>
          <p:nvPr/>
        </p:nvPicPr>
        <p:blipFill>
          <a:blip r:embed="rId4" cstate="print"/>
          <a:srcRect/>
          <a:stretch>
            <a:fillRect/>
          </a:stretch>
        </p:blipFill>
        <p:spPr bwMode="auto">
          <a:xfrm>
            <a:off x="3059832" y="4365104"/>
            <a:ext cx="2952328" cy="1953737"/>
          </a:xfrm>
          <a:prstGeom prst="rect">
            <a:avLst/>
          </a:prstGeom>
          <a:noFill/>
          <a:ln w="9525">
            <a:noFill/>
            <a:miter lim="800000"/>
            <a:headEnd/>
            <a:tailEnd/>
          </a:ln>
          <a:effectLst/>
        </p:spPr>
      </p:pic>
      <p:graphicFrame>
        <p:nvGraphicFramePr>
          <p:cNvPr id="23" name="表 22"/>
          <p:cNvGraphicFramePr>
            <a:graphicFrameLocks noGrp="1"/>
          </p:cNvGraphicFramePr>
          <p:nvPr/>
        </p:nvGraphicFramePr>
        <p:xfrm>
          <a:off x="4139952" y="6309320"/>
          <a:ext cx="857256" cy="426720"/>
        </p:xfrm>
        <a:graphic>
          <a:graphicData uri="http://schemas.openxmlformats.org/drawingml/2006/table">
            <a:tbl>
              <a:tblPr/>
              <a:tblGrid>
                <a:gridCol w="857256"/>
              </a:tblGrid>
              <a:tr h="171450">
                <a:tc>
                  <a:txBody>
                    <a:bodyPr/>
                    <a:lstStyle/>
                    <a:p>
                      <a:pPr algn="l" fontAlgn="ctr"/>
                      <a:r>
                        <a:rPr lang="en-US" sz="14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5913</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pic>
        <p:nvPicPr>
          <p:cNvPr id="16" name="Picture 2"/>
          <p:cNvPicPr>
            <a:picLocks noChangeAspect="1" noChangeArrowheads="1"/>
          </p:cNvPicPr>
          <p:nvPr/>
        </p:nvPicPr>
        <p:blipFill>
          <a:blip r:embed="rId5" cstate="print"/>
          <a:srcRect r="1451" b="-11"/>
          <a:stretch>
            <a:fillRect/>
          </a:stretch>
        </p:blipFill>
        <p:spPr bwMode="auto">
          <a:xfrm>
            <a:off x="899592" y="836712"/>
            <a:ext cx="3600000" cy="2360654"/>
          </a:xfrm>
          <a:prstGeom prst="rect">
            <a:avLst/>
          </a:prstGeom>
          <a:noFill/>
          <a:ln w="3175">
            <a:noFill/>
            <a:miter lim="800000"/>
            <a:headEnd/>
            <a:tailEnd/>
          </a:ln>
          <a:effectLst/>
        </p:spPr>
      </p:pic>
      <p:graphicFrame>
        <p:nvGraphicFramePr>
          <p:cNvPr id="17" name="表 16"/>
          <p:cNvGraphicFramePr>
            <a:graphicFrameLocks noGrp="1"/>
          </p:cNvGraphicFramePr>
          <p:nvPr/>
        </p:nvGraphicFramePr>
        <p:xfrm>
          <a:off x="2195736" y="3212976"/>
          <a:ext cx="857256" cy="426720"/>
        </p:xfrm>
        <a:graphic>
          <a:graphicData uri="http://schemas.openxmlformats.org/drawingml/2006/table">
            <a:tbl>
              <a:tblPr/>
              <a:tblGrid>
                <a:gridCol w="857256"/>
              </a:tblGrid>
              <a:tr h="171450">
                <a:tc>
                  <a:txBody>
                    <a:bodyPr/>
                    <a:lstStyle/>
                    <a:p>
                      <a:pPr algn="l" fontAlgn="ctr"/>
                      <a:r>
                        <a:rPr lang="en-US" sz="14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131399</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pic>
        <p:nvPicPr>
          <p:cNvPr id="2050" name="グラフ 33"/>
          <p:cNvPicPr>
            <a:picLocks noChangeAspect="1" noChangeArrowheads="1"/>
          </p:cNvPicPr>
          <p:nvPr/>
        </p:nvPicPr>
        <p:blipFill>
          <a:blip r:embed="rId6" cstate="print"/>
          <a:srcRect/>
          <a:stretch>
            <a:fillRect/>
          </a:stretch>
        </p:blipFill>
        <p:spPr bwMode="auto">
          <a:xfrm>
            <a:off x="6132625" y="4365104"/>
            <a:ext cx="2952000" cy="1915867"/>
          </a:xfrm>
          <a:prstGeom prst="rect">
            <a:avLst/>
          </a:prstGeom>
          <a:noFill/>
          <a:ln w="9525">
            <a:noFill/>
            <a:miter lim="800000"/>
            <a:headEnd/>
            <a:tailEnd/>
          </a:ln>
        </p:spPr>
      </p:pic>
      <p:graphicFrame>
        <p:nvGraphicFramePr>
          <p:cNvPr id="19" name="表 18"/>
          <p:cNvGraphicFramePr>
            <a:graphicFrameLocks noGrp="1"/>
          </p:cNvGraphicFramePr>
          <p:nvPr/>
        </p:nvGraphicFramePr>
        <p:xfrm>
          <a:off x="7236296" y="6309320"/>
          <a:ext cx="857256" cy="426720"/>
        </p:xfrm>
        <a:graphic>
          <a:graphicData uri="http://schemas.openxmlformats.org/drawingml/2006/table">
            <a:tbl>
              <a:tblPr/>
              <a:tblGrid>
                <a:gridCol w="857256"/>
              </a:tblGrid>
              <a:tr h="171450">
                <a:tc>
                  <a:txBody>
                    <a:bodyPr/>
                    <a:lstStyle/>
                    <a:p>
                      <a:pPr algn="l" fontAlgn="ctr"/>
                      <a:r>
                        <a:rPr lang="en-US" sz="14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4021</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67544" y="116632"/>
            <a:ext cx="8229600" cy="922114"/>
          </a:xfrm>
        </p:spPr>
        <p:txBody>
          <a:bodyPr>
            <a:noAutofit/>
          </a:bodyPr>
          <a:lstStyle/>
          <a:p>
            <a:pPr algn="l"/>
            <a:r>
              <a:rPr lang="ja-JP" altLang="en-US" sz="3200" dirty="0" smtClean="0"/>
              <a:t>３．止水板高さの比較</a:t>
            </a:r>
            <a:endParaRPr kumimoji="1" lang="ja-JP" altLang="en-US" sz="3200" dirty="0"/>
          </a:p>
        </p:txBody>
      </p:sp>
      <p:pic>
        <p:nvPicPr>
          <p:cNvPr id="55298" name="オブジェクト 21"/>
          <p:cNvPicPr>
            <a:picLocks noChangeAspect="1" noChangeArrowheads="1"/>
          </p:cNvPicPr>
          <p:nvPr/>
        </p:nvPicPr>
        <p:blipFill>
          <a:blip r:embed="rId3" cstate="print"/>
          <a:srcRect l="-1251" t="14522" r="4039" b="-174"/>
          <a:stretch>
            <a:fillRect/>
          </a:stretch>
        </p:blipFill>
        <p:spPr bwMode="auto">
          <a:xfrm>
            <a:off x="539552" y="2564904"/>
            <a:ext cx="2700000" cy="2572123"/>
          </a:xfrm>
          <a:prstGeom prst="rect">
            <a:avLst/>
          </a:prstGeom>
          <a:noFill/>
          <a:ln w="9525">
            <a:noFill/>
            <a:miter lim="800000"/>
            <a:headEnd/>
            <a:tailEnd/>
          </a:ln>
        </p:spPr>
      </p:pic>
      <p:pic>
        <p:nvPicPr>
          <p:cNvPr id="6" name="オブジェクト 15"/>
          <p:cNvPicPr>
            <a:picLocks noChangeAspect="1" noChangeArrowheads="1"/>
          </p:cNvPicPr>
          <p:nvPr/>
        </p:nvPicPr>
        <p:blipFill>
          <a:blip r:embed="rId4" cstate="print"/>
          <a:srcRect t="16231" r="1322" b="-279"/>
          <a:stretch>
            <a:fillRect/>
          </a:stretch>
        </p:blipFill>
        <p:spPr bwMode="auto">
          <a:xfrm>
            <a:off x="3347864" y="2564904"/>
            <a:ext cx="2700000" cy="2562222"/>
          </a:xfrm>
          <a:prstGeom prst="rect">
            <a:avLst/>
          </a:prstGeom>
          <a:noFill/>
          <a:ln w="9525">
            <a:noFill/>
            <a:miter lim="800000"/>
            <a:headEnd/>
            <a:tailEnd/>
          </a:ln>
        </p:spPr>
      </p:pic>
      <p:pic>
        <p:nvPicPr>
          <p:cNvPr id="55299" name="オブジェクト 1"/>
          <p:cNvPicPr>
            <a:picLocks noChangeAspect="1" noChangeArrowheads="1"/>
          </p:cNvPicPr>
          <p:nvPr/>
        </p:nvPicPr>
        <p:blipFill>
          <a:blip r:embed="rId5" cstate="print"/>
          <a:srcRect l="1378" t="14626" r="2660" b="-229"/>
          <a:stretch>
            <a:fillRect/>
          </a:stretch>
        </p:blipFill>
        <p:spPr bwMode="auto">
          <a:xfrm>
            <a:off x="6156176" y="2564904"/>
            <a:ext cx="2700000" cy="2580535"/>
          </a:xfrm>
          <a:prstGeom prst="rect">
            <a:avLst/>
          </a:prstGeom>
          <a:noFill/>
          <a:ln w="9525">
            <a:noFill/>
            <a:miter lim="800000"/>
            <a:headEnd/>
            <a:tailEnd/>
          </a:ln>
        </p:spPr>
      </p:pic>
      <p:sp>
        <p:nvSpPr>
          <p:cNvPr id="8" name="タイトル 1"/>
          <p:cNvSpPr txBox="1">
            <a:spLocks/>
          </p:cNvSpPr>
          <p:nvPr/>
        </p:nvSpPr>
        <p:spPr>
          <a:xfrm>
            <a:off x="467544" y="620688"/>
            <a:ext cx="8229600" cy="926976"/>
          </a:xfrm>
          <a:prstGeom prst="rect">
            <a:avLst/>
          </a:prstGeom>
        </p:spPr>
        <p:txBody>
          <a:bodyPr vert="horz"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2800" b="0" i="0" u="none" strike="noStrike" kern="0" cap="none" spc="0" normalizeH="0" baseline="0" noProof="0" dirty="0" smtClean="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rPr>
              <a:t>＊止水板高さによる流入箇所数の違い</a:t>
            </a:r>
            <a:endParaRPr kumimoji="1" lang="ja-JP" altLang="en-US" sz="2800" b="0" i="0" u="none" strike="noStrike" kern="0" cap="none" spc="0" normalizeH="0" baseline="0" noProof="0" dirty="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endParaRPr>
          </a:p>
        </p:txBody>
      </p:sp>
      <p:sp>
        <p:nvSpPr>
          <p:cNvPr id="9" name="正方形/長方形 8"/>
          <p:cNvSpPr/>
          <p:nvPr/>
        </p:nvSpPr>
        <p:spPr>
          <a:xfrm>
            <a:off x="1043608" y="1916832"/>
            <a:ext cx="1548000" cy="43204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latin typeface="ＭＳ Ｐ明朝" pitchFamily="18" charset="-128"/>
                <a:ea typeface="ＭＳ Ｐ明朝" pitchFamily="18" charset="-128"/>
              </a:rPr>
              <a:t>０．７ｍ</a:t>
            </a:r>
            <a:r>
              <a:rPr lang="ja-JP" altLang="en-US" sz="1600" dirty="0" smtClean="0">
                <a:latin typeface="ＭＳ Ｐ明朝" pitchFamily="18" charset="-128"/>
                <a:ea typeface="ＭＳ Ｐ明朝" pitchFamily="18" charset="-128"/>
              </a:rPr>
              <a:t>止水板</a:t>
            </a:r>
            <a:endParaRPr kumimoji="1" lang="ja-JP" altLang="en-US" sz="1600" dirty="0">
              <a:latin typeface="ＭＳ Ｐ明朝" pitchFamily="18" charset="-128"/>
              <a:ea typeface="ＭＳ Ｐ明朝" pitchFamily="18" charset="-128"/>
            </a:endParaRPr>
          </a:p>
        </p:txBody>
      </p:sp>
      <p:sp>
        <p:nvSpPr>
          <p:cNvPr id="10" name="正方形/長方形 9"/>
          <p:cNvSpPr/>
          <p:nvPr/>
        </p:nvSpPr>
        <p:spPr>
          <a:xfrm>
            <a:off x="3779912" y="1916832"/>
            <a:ext cx="1548000" cy="432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t>１．０ｍ</a:t>
            </a:r>
            <a:r>
              <a:rPr lang="ja-JP" altLang="en-US" sz="1600" dirty="0" smtClean="0"/>
              <a:t>止水板</a:t>
            </a:r>
            <a:endParaRPr kumimoji="1" lang="ja-JP" altLang="en-US" sz="1600" dirty="0"/>
          </a:p>
        </p:txBody>
      </p:sp>
      <p:sp>
        <p:nvSpPr>
          <p:cNvPr id="11" name="正方形/長方形 10"/>
          <p:cNvSpPr/>
          <p:nvPr/>
        </p:nvSpPr>
        <p:spPr>
          <a:xfrm>
            <a:off x="6588224" y="1916832"/>
            <a:ext cx="1548000" cy="432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t>２．０</a:t>
            </a:r>
            <a:r>
              <a:rPr kumimoji="1" lang="ja-JP" altLang="en-US" sz="1600" b="1" dirty="0" smtClean="0"/>
              <a:t>ｍ</a:t>
            </a:r>
            <a:r>
              <a:rPr lang="ja-JP" altLang="en-US" sz="1600" dirty="0" smtClean="0"/>
              <a:t>止水板</a:t>
            </a:r>
            <a:endParaRPr kumimoji="1" lang="ja-JP" altLang="en-US" sz="1600" dirty="0"/>
          </a:p>
        </p:txBody>
      </p:sp>
      <p:pic>
        <p:nvPicPr>
          <p:cNvPr id="12" name="Picture 6"/>
          <p:cNvPicPr>
            <a:picLocks noChangeAspect="1" noChangeArrowheads="1"/>
          </p:cNvPicPr>
          <p:nvPr/>
        </p:nvPicPr>
        <p:blipFill>
          <a:blip r:embed="rId6" cstate="print"/>
          <a:srcRect t="65415" r="1922"/>
          <a:stretch>
            <a:fillRect/>
          </a:stretch>
        </p:blipFill>
        <p:spPr bwMode="auto">
          <a:xfrm>
            <a:off x="7020272" y="5229200"/>
            <a:ext cx="1763688" cy="1316400"/>
          </a:xfrm>
          <a:prstGeom prst="rect">
            <a:avLst/>
          </a:prstGeom>
          <a:noFill/>
        </p:spPr>
      </p:pic>
      <p:graphicFrame>
        <p:nvGraphicFramePr>
          <p:cNvPr id="13" name="表 12"/>
          <p:cNvGraphicFramePr>
            <a:graphicFrameLocks noGrp="1"/>
          </p:cNvGraphicFramePr>
          <p:nvPr/>
        </p:nvGraphicFramePr>
        <p:xfrm>
          <a:off x="503927" y="5260272"/>
          <a:ext cx="6261224" cy="1500759"/>
        </p:xfrm>
        <a:graphic>
          <a:graphicData uri="http://schemas.openxmlformats.org/drawingml/2006/table">
            <a:tbl>
              <a:tblPr>
                <a:tableStyleId>{284E427A-3D55-4303-BF80-6455036E1DE7}</a:tableStyleId>
              </a:tblPr>
              <a:tblGrid>
                <a:gridCol w="1631933"/>
                <a:gridCol w="917961"/>
                <a:gridCol w="1237110"/>
                <a:gridCol w="1237110"/>
                <a:gridCol w="1237110"/>
              </a:tblGrid>
              <a:tr h="212979">
                <a:tc gridSpan="5">
                  <a:txBody>
                    <a:bodyPr/>
                    <a:lstStyle/>
                    <a:p>
                      <a:pPr algn="ctr" fontAlgn="ctr"/>
                      <a:r>
                        <a:rPr lang="ja-JP" altLang="en-US" sz="1200" b="1" u="none" strike="noStrike" dirty="0">
                          <a:latin typeface="ＭＳ Ｐゴシック" pitchFamily="50" charset="-128"/>
                          <a:ea typeface="ＭＳ Ｐゴシック" pitchFamily="50" charset="-128"/>
                        </a:rPr>
                        <a:t>流入箇所数</a:t>
                      </a:r>
                      <a:endParaRPr lang="ja-JP" altLang="en-US" sz="12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2979">
                <a:tc>
                  <a:txBody>
                    <a:bodyPr/>
                    <a:lstStyle/>
                    <a:p>
                      <a:pPr algn="ctr" fontAlgn="ctr"/>
                      <a:r>
                        <a:rPr lang="ja-JP" altLang="en-US" sz="1200" u="none" strike="noStrike" dirty="0">
                          <a:latin typeface="ＭＳ Ｐゴシック" pitchFamily="50" charset="-128"/>
                          <a:ea typeface="ＭＳ Ｐゴシック" pitchFamily="50" charset="-128"/>
                        </a:rPr>
                        <a:t>　</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ja-JP" altLang="en-US" sz="1200" u="none" strike="noStrike">
                          <a:latin typeface="ＭＳ Ｐゴシック" pitchFamily="50" charset="-128"/>
                          <a:ea typeface="ＭＳ Ｐゴシック" pitchFamily="50" charset="-128"/>
                        </a:rPr>
                        <a:t>止水板なし</a:t>
                      </a:r>
                      <a:endParaRPr lang="ja-JP" altLang="en-US"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zh-TW" altLang="en-US" sz="1200" u="none" strike="noStrike" dirty="0">
                          <a:latin typeface="ＭＳ Ｐゴシック" pitchFamily="50" charset="-128"/>
                          <a:ea typeface="ＭＳ Ｐゴシック" pitchFamily="50" charset="-128"/>
                        </a:rPr>
                        <a:t>止水板</a:t>
                      </a:r>
                      <a:r>
                        <a:rPr lang="en-US" altLang="zh-TW" sz="1200" u="none" strike="noStrike" dirty="0">
                          <a:latin typeface="ＭＳ Ｐゴシック" pitchFamily="50" charset="-128"/>
                          <a:ea typeface="ＭＳ Ｐゴシック" pitchFamily="50" charset="-128"/>
                        </a:rPr>
                        <a:t>0.7</a:t>
                      </a:r>
                      <a:r>
                        <a:rPr lang="zh-TW" altLang="en-US" sz="1200" u="none" strike="noStrike" dirty="0">
                          <a:latin typeface="ＭＳ Ｐゴシック" pitchFamily="50" charset="-128"/>
                          <a:ea typeface="ＭＳ Ｐゴシック" pitchFamily="50" charset="-128"/>
                        </a:rPr>
                        <a:t>ｍ設置</a:t>
                      </a:r>
                      <a:endParaRPr lang="zh-TW"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zh-TW" altLang="en-US" sz="1200" u="none" strike="noStrike">
                          <a:latin typeface="ＭＳ Ｐゴシック" pitchFamily="50" charset="-128"/>
                          <a:ea typeface="ＭＳ Ｐゴシック" pitchFamily="50" charset="-128"/>
                        </a:rPr>
                        <a:t>止水板</a:t>
                      </a:r>
                      <a:r>
                        <a:rPr lang="en-US" altLang="zh-TW" sz="1200" u="none" strike="noStrike">
                          <a:latin typeface="ＭＳ Ｐゴシック" pitchFamily="50" charset="-128"/>
                          <a:ea typeface="ＭＳ Ｐゴシック" pitchFamily="50" charset="-128"/>
                        </a:rPr>
                        <a:t>1.0</a:t>
                      </a:r>
                      <a:r>
                        <a:rPr lang="zh-TW" altLang="en-US" sz="1200" u="none" strike="noStrike">
                          <a:latin typeface="ＭＳ Ｐゴシック" pitchFamily="50" charset="-128"/>
                          <a:ea typeface="ＭＳ Ｐゴシック" pitchFamily="50" charset="-128"/>
                        </a:rPr>
                        <a:t>ｍ設置</a:t>
                      </a:r>
                      <a:endParaRPr lang="zh-TW" altLang="en-US"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ctr" fontAlgn="ctr"/>
                      <a:r>
                        <a:rPr lang="zh-TW" altLang="en-US" sz="1200" u="none" strike="noStrike">
                          <a:latin typeface="ＭＳ Ｐゴシック" pitchFamily="50" charset="-128"/>
                          <a:ea typeface="ＭＳ Ｐゴシック" pitchFamily="50" charset="-128"/>
                        </a:rPr>
                        <a:t>止水板</a:t>
                      </a:r>
                      <a:r>
                        <a:rPr lang="en-US" altLang="zh-TW" sz="1200" u="none" strike="noStrike">
                          <a:latin typeface="ＭＳ Ｐゴシック" pitchFamily="50" charset="-128"/>
                          <a:ea typeface="ＭＳ Ｐゴシック" pitchFamily="50" charset="-128"/>
                        </a:rPr>
                        <a:t>2.0</a:t>
                      </a:r>
                      <a:r>
                        <a:rPr lang="zh-TW" altLang="en-US" sz="1200" u="none" strike="noStrike">
                          <a:latin typeface="ＭＳ Ｐゴシック" pitchFamily="50" charset="-128"/>
                          <a:ea typeface="ＭＳ Ｐゴシック" pitchFamily="50" charset="-128"/>
                        </a:rPr>
                        <a:t>ｍ設置</a:t>
                      </a:r>
                      <a:endParaRPr lang="zh-TW" altLang="en-US" sz="1200" b="0" i="0" u="none" strike="noStrike">
                        <a:solidFill>
                          <a:srgbClr val="000000"/>
                        </a:solidFill>
                        <a:latin typeface="ＭＳ Ｐゴシック" pitchFamily="50" charset="-128"/>
                        <a:ea typeface="ＭＳ Ｐゴシック" pitchFamily="50" charset="-128"/>
                      </a:endParaRPr>
                    </a:p>
                  </a:txBody>
                  <a:tcPr marL="9525" marR="9525" marT="9525" marB="0" anchor="ctr"/>
                </a:tc>
              </a:tr>
              <a:tr h="212979">
                <a:tc>
                  <a:txBody>
                    <a:bodyPr/>
                    <a:lstStyle/>
                    <a:p>
                      <a:pPr algn="ctr" fontAlgn="ctr"/>
                      <a:r>
                        <a:rPr lang="zh-TW" altLang="en-US" sz="1200" u="none" strike="noStrike" dirty="0">
                          <a:latin typeface="ＭＳ Ｐゴシック" pitchFamily="50" charset="-128"/>
                          <a:ea typeface="ＭＳ Ｐゴシック" pitchFamily="50" charset="-128"/>
                        </a:rPr>
                        <a:t>止水板設置箇所数</a:t>
                      </a:r>
                      <a:endParaRPr lang="zh-TW"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45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45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45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r>
              <a:tr h="212979">
                <a:tc>
                  <a:txBody>
                    <a:bodyPr/>
                    <a:lstStyle/>
                    <a:p>
                      <a:pPr algn="ctr" fontAlgn="ctr"/>
                      <a:r>
                        <a:rPr lang="ja-JP" altLang="en-US" sz="1200" u="none" strike="noStrike" dirty="0">
                          <a:latin typeface="ＭＳ Ｐゴシック" pitchFamily="50" charset="-128"/>
                          <a:ea typeface="ＭＳ Ｐゴシック" pitchFamily="50" charset="-128"/>
                        </a:rPr>
                        <a:t>止水板なし流入箇所数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45</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0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0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r>
              <a:tr h="212979">
                <a:tc>
                  <a:txBody>
                    <a:bodyPr/>
                    <a:lstStyle/>
                    <a:p>
                      <a:pPr algn="ctr" fontAlgn="ctr"/>
                      <a:r>
                        <a:rPr lang="ja-JP" altLang="en-US" sz="1200" u="none" strike="noStrike" dirty="0">
                          <a:latin typeface="ＭＳ Ｐゴシック" pitchFamily="50" charset="-128"/>
                          <a:ea typeface="ＭＳ Ｐゴシック" pitchFamily="50" charset="-128"/>
                        </a:rPr>
                        <a:t>止水板付き流入箇所数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10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4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a:latin typeface="ＭＳ Ｐゴシック" pitchFamily="50" charset="-128"/>
                          <a:ea typeface="ＭＳ Ｐゴシック" pitchFamily="50" charset="-128"/>
                        </a:rPr>
                        <a:t>0 </a:t>
                      </a:r>
                      <a:endParaRPr lang="en-US" altLang="ja-JP" sz="1200" b="0" i="0" u="none" strike="noStrike">
                        <a:solidFill>
                          <a:srgbClr val="000000"/>
                        </a:solidFill>
                        <a:latin typeface="ＭＳ Ｐゴシック" pitchFamily="50" charset="-128"/>
                        <a:ea typeface="ＭＳ Ｐゴシック" pitchFamily="50" charset="-128"/>
                      </a:endParaRPr>
                    </a:p>
                  </a:txBody>
                  <a:tcPr marL="9525" marR="9525" marT="9525" marB="0" anchor="ctr"/>
                </a:tc>
              </a:tr>
              <a:tr h="212979">
                <a:tc>
                  <a:txBody>
                    <a:bodyPr/>
                    <a:lstStyle/>
                    <a:p>
                      <a:pPr algn="ctr" fontAlgn="ctr"/>
                      <a:r>
                        <a:rPr lang="ja-JP" altLang="en-US" sz="1200" u="none" strike="noStrike" dirty="0">
                          <a:latin typeface="ＭＳ Ｐゴシック" pitchFamily="50" charset="-128"/>
                          <a:ea typeface="ＭＳ Ｐゴシック" pitchFamily="50" charset="-128"/>
                        </a:rPr>
                        <a:t>新流入箇所数</a:t>
                      </a:r>
                      <a:endParaRPr lang="ja-JP" altLang="en-US"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0</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24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25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200" u="none" strike="noStrike" dirty="0">
                          <a:latin typeface="ＭＳ Ｐゴシック" pitchFamily="50" charset="-128"/>
                          <a:ea typeface="ＭＳ Ｐゴシック" pitchFamily="50" charset="-128"/>
                        </a:rPr>
                        <a:t>26 </a:t>
                      </a:r>
                      <a:endParaRPr lang="en-US" altLang="ja-JP" sz="1200" b="0" i="0" u="none" strike="noStrike" dirty="0">
                        <a:solidFill>
                          <a:srgbClr val="000000"/>
                        </a:solidFill>
                        <a:latin typeface="ＭＳ Ｐゴシック" pitchFamily="50" charset="-128"/>
                        <a:ea typeface="ＭＳ Ｐゴシック" pitchFamily="50" charset="-128"/>
                      </a:endParaRPr>
                    </a:p>
                  </a:txBody>
                  <a:tcPr marL="9525" marR="9525" marT="9525" marB="0" anchor="ctr"/>
                </a:tc>
              </a:tr>
              <a:tr h="212979">
                <a:tc>
                  <a:txBody>
                    <a:bodyPr/>
                    <a:lstStyle/>
                    <a:p>
                      <a:pPr algn="ctr" fontAlgn="ctr"/>
                      <a:r>
                        <a:rPr lang="ja-JP" altLang="en-US" sz="1400" b="1" u="none" strike="noStrike" dirty="0">
                          <a:latin typeface="ＭＳ Ｐゴシック" pitchFamily="50" charset="-128"/>
                          <a:ea typeface="ＭＳ Ｐゴシック" pitchFamily="50" charset="-128"/>
                        </a:rPr>
                        <a:t>合計</a:t>
                      </a:r>
                      <a:endParaRPr lang="ja-JP" altLang="en-US" sz="14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400" b="1" u="none" strike="noStrike" dirty="0">
                          <a:latin typeface="ＭＳ Ｐゴシック" pitchFamily="50" charset="-128"/>
                          <a:ea typeface="ＭＳ Ｐゴシック" pitchFamily="50" charset="-128"/>
                        </a:rPr>
                        <a:t>45</a:t>
                      </a:r>
                      <a:endParaRPr lang="en-US" altLang="ja-JP" sz="1400" b="1" i="0" u="none" strike="noStrike" dirty="0">
                        <a:solidFill>
                          <a:srgbClr val="00000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400" b="1" u="none" strike="noStrike" dirty="0">
                          <a:solidFill>
                            <a:srgbClr val="002060"/>
                          </a:solidFill>
                          <a:latin typeface="ＭＳ Ｐゴシック" pitchFamily="50" charset="-128"/>
                          <a:ea typeface="ＭＳ Ｐゴシック" pitchFamily="50" charset="-128"/>
                        </a:rPr>
                        <a:t>34 </a:t>
                      </a:r>
                      <a:endParaRPr lang="en-US" altLang="ja-JP" sz="1400" b="1" i="0" u="none" strike="noStrike" dirty="0">
                        <a:solidFill>
                          <a:srgbClr val="00206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400" b="1" u="none" strike="noStrike" dirty="0">
                          <a:solidFill>
                            <a:srgbClr val="002060"/>
                          </a:solidFill>
                          <a:latin typeface="ＭＳ Ｐゴシック" pitchFamily="50" charset="-128"/>
                          <a:ea typeface="ＭＳ Ｐゴシック" pitchFamily="50" charset="-128"/>
                        </a:rPr>
                        <a:t>29 </a:t>
                      </a:r>
                      <a:endParaRPr lang="en-US" altLang="ja-JP" sz="1400" b="1" i="0" u="none" strike="noStrike" dirty="0">
                        <a:solidFill>
                          <a:srgbClr val="002060"/>
                        </a:solidFill>
                        <a:latin typeface="ＭＳ Ｐゴシック" pitchFamily="50" charset="-128"/>
                        <a:ea typeface="ＭＳ Ｐゴシック" pitchFamily="50" charset="-128"/>
                      </a:endParaRPr>
                    </a:p>
                  </a:txBody>
                  <a:tcPr marL="9525" marR="9525" marT="9525" marB="0" anchor="ctr"/>
                </a:tc>
                <a:tc>
                  <a:txBody>
                    <a:bodyPr/>
                    <a:lstStyle/>
                    <a:p>
                      <a:pPr algn="r" fontAlgn="ctr"/>
                      <a:r>
                        <a:rPr lang="en-US" altLang="ja-JP" sz="1400" b="1" u="none" strike="noStrike" dirty="0">
                          <a:solidFill>
                            <a:srgbClr val="002060"/>
                          </a:solidFill>
                          <a:latin typeface="ＭＳ Ｐゴシック" pitchFamily="50" charset="-128"/>
                          <a:ea typeface="ＭＳ Ｐゴシック" pitchFamily="50" charset="-128"/>
                        </a:rPr>
                        <a:t>26</a:t>
                      </a:r>
                      <a:endParaRPr lang="en-US" altLang="ja-JP" sz="1400" b="1" i="0" u="none" strike="noStrike" dirty="0">
                        <a:solidFill>
                          <a:srgbClr val="002060"/>
                        </a:solidFill>
                        <a:latin typeface="ＭＳ Ｐゴシック" pitchFamily="50" charset="-128"/>
                        <a:ea typeface="ＭＳ Ｐゴシック" pitchFamily="50" charset="-128"/>
                      </a:endParaRPr>
                    </a:p>
                  </a:txBody>
                  <a:tcPr marL="9525" marR="9525" marT="9525" marB="0" anchor="ctr"/>
                </a:tc>
              </a:tr>
            </a:tbl>
          </a:graphicData>
        </a:graphic>
      </p:graphicFrame>
      <p:sp>
        <p:nvSpPr>
          <p:cNvPr id="14" name="正方形/長方形 13"/>
          <p:cNvSpPr/>
          <p:nvPr/>
        </p:nvSpPr>
        <p:spPr>
          <a:xfrm>
            <a:off x="755576" y="1340768"/>
            <a:ext cx="6840760" cy="369332"/>
          </a:xfrm>
          <a:prstGeom prst="rect">
            <a:avLst/>
          </a:prstGeom>
        </p:spPr>
        <p:txBody>
          <a:bodyPr wrap="square">
            <a:spAutoFit/>
          </a:bodyPr>
          <a:lstStyle/>
          <a:p>
            <a:pPr marL="342900" lvl="0" indent="-342900">
              <a:spcBef>
                <a:spcPct val="20000"/>
              </a:spcBef>
              <a:buClr>
                <a:schemeClr val="accent1">
                  <a:shade val="75000"/>
                </a:schemeClr>
              </a:buClr>
              <a:buSzPct val="60000"/>
              <a:buFont typeface="Wingdings"/>
              <a:buChar char="u"/>
              <a:defRPr/>
            </a:pPr>
            <a:r>
              <a:rPr lang="ja-JP" altLang="en-US" kern="0" dirty="0" smtClean="0">
                <a:solidFill>
                  <a:schemeClr val="tx2"/>
                </a:solidFill>
              </a:rPr>
              <a:t>止水板は岡崎豪雨で流入する出入口（</a:t>
            </a:r>
            <a:r>
              <a:rPr lang="ja-JP" altLang="en-US" b="1" kern="0" dirty="0" smtClean="0">
                <a:solidFill>
                  <a:srgbClr val="FF0000"/>
                </a:solidFill>
              </a:rPr>
              <a:t>４５箇所</a:t>
            </a:r>
            <a:r>
              <a:rPr lang="ja-JP" altLang="en-US" kern="0" dirty="0" smtClean="0">
                <a:solidFill>
                  <a:schemeClr val="tx2"/>
                </a:solidFill>
              </a:rPr>
              <a:t>）に設置</a:t>
            </a:r>
            <a:endParaRPr lang="ja-JP" altLang="en-US" sz="2000" kern="0" dirty="0">
              <a:solidFill>
                <a:schemeClr val="tx2"/>
              </a:solidFill>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円/楕円 42"/>
          <p:cNvSpPr/>
          <p:nvPr/>
        </p:nvSpPr>
        <p:spPr>
          <a:xfrm>
            <a:off x="7020272" y="5589240"/>
            <a:ext cx="1214446" cy="50006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3923928" y="5589240"/>
            <a:ext cx="1214446" cy="50006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899592" y="5589240"/>
            <a:ext cx="1214446" cy="50006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95536" y="332656"/>
            <a:ext cx="8229600" cy="796908"/>
          </a:xfrm>
        </p:spPr>
        <p:txBody>
          <a:bodyPr>
            <a:normAutofit/>
          </a:bodyPr>
          <a:lstStyle/>
          <a:p>
            <a:pPr algn="l"/>
            <a:r>
              <a:rPr kumimoji="1" lang="ja-JP" altLang="en-US" sz="2800" dirty="0" smtClean="0"/>
              <a:t>＊止水板高さによる流入量の違い</a:t>
            </a:r>
            <a:endParaRPr kumimoji="1" lang="ja-JP" altLang="en-US" sz="2800" dirty="0"/>
          </a:p>
        </p:txBody>
      </p:sp>
      <p:pic>
        <p:nvPicPr>
          <p:cNvPr id="8198" name="Picture 6"/>
          <p:cNvPicPr>
            <a:picLocks noChangeAspect="1" noChangeArrowheads="1"/>
          </p:cNvPicPr>
          <p:nvPr/>
        </p:nvPicPr>
        <p:blipFill>
          <a:blip r:embed="rId3" cstate="print"/>
          <a:srcRect/>
          <a:stretch>
            <a:fillRect/>
          </a:stretch>
        </p:blipFill>
        <p:spPr bwMode="auto">
          <a:xfrm>
            <a:off x="95000" y="3535117"/>
            <a:ext cx="2952000" cy="1955503"/>
          </a:xfrm>
          <a:prstGeom prst="rect">
            <a:avLst/>
          </a:prstGeom>
          <a:noFill/>
          <a:ln w="9525">
            <a:noFill/>
            <a:miter lim="800000"/>
            <a:headEnd/>
            <a:tailEnd/>
          </a:ln>
          <a:effectLst/>
        </p:spPr>
      </p:pic>
      <p:graphicFrame>
        <p:nvGraphicFramePr>
          <p:cNvPr id="19" name="表 18"/>
          <p:cNvGraphicFramePr>
            <a:graphicFrameLocks noGrp="1"/>
          </p:cNvGraphicFramePr>
          <p:nvPr/>
        </p:nvGraphicFramePr>
        <p:xfrm>
          <a:off x="1043608" y="5661248"/>
          <a:ext cx="857256" cy="384810"/>
        </p:xfrm>
        <a:graphic>
          <a:graphicData uri="http://schemas.openxmlformats.org/drawingml/2006/table">
            <a:tbl>
              <a:tblPr/>
              <a:tblGrid>
                <a:gridCol w="857256"/>
              </a:tblGrid>
              <a:tr h="171450">
                <a:tc>
                  <a:txBody>
                    <a:bodyPr/>
                    <a:lstStyle/>
                    <a:p>
                      <a:pPr algn="l" fontAlgn="ctr"/>
                      <a:r>
                        <a:rPr lang="en-US" sz="11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62220</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pic>
        <p:nvPicPr>
          <p:cNvPr id="22" name="Picture 2"/>
          <p:cNvPicPr>
            <a:picLocks noChangeAspect="1" noChangeArrowheads="1"/>
          </p:cNvPicPr>
          <p:nvPr/>
        </p:nvPicPr>
        <p:blipFill>
          <a:blip r:embed="rId4" cstate="print"/>
          <a:srcRect/>
          <a:stretch>
            <a:fillRect/>
          </a:stretch>
        </p:blipFill>
        <p:spPr bwMode="auto">
          <a:xfrm>
            <a:off x="3131840" y="3523274"/>
            <a:ext cx="2952000" cy="1958333"/>
          </a:xfrm>
          <a:prstGeom prst="rect">
            <a:avLst/>
          </a:prstGeom>
          <a:noFill/>
          <a:ln w="9525">
            <a:noFill/>
            <a:miter lim="800000"/>
            <a:headEnd/>
            <a:tailEnd/>
          </a:ln>
          <a:effectLst/>
        </p:spPr>
      </p:pic>
      <p:graphicFrame>
        <p:nvGraphicFramePr>
          <p:cNvPr id="25" name="表 24"/>
          <p:cNvGraphicFramePr>
            <a:graphicFrameLocks noGrp="1"/>
          </p:cNvGraphicFramePr>
          <p:nvPr/>
        </p:nvGraphicFramePr>
        <p:xfrm>
          <a:off x="4067944" y="5661248"/>
          <a:ext cx="857256" cy="384810"/>
        </p:xfrm>
        <a:graphic>
          <a:graphicData uri="http://schemas.openxmlformats.org/drawingml/2006/table">
            <a:tbl>
              <a:tblPr/>
              <a:tblGrid>
                <a:gridCol w="857256"/>
              </a:tblGrid>
              <a:tr h="171450">
                <a:tc>
                  <a:txBody>
                    <a:bodyPr/>
                    <a:lstStyle/>
                    <a:p>
                      <a:pPr algn="l" fontAlgn="ctr"/>
                      <a:r>
                        <a:rPr lang="en-US" sz="11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36430</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0" marR="0" marT="0" marB="0" anchor="ctr">
                    <a:lnL>
                      <a:noFill/>
                    </a:lnL>
                    <a:lnR>
                      <a:noFill/>
                    </a:lnR>
                    <a:lnT>
                      <a:noFill/>
                    </a:lnT>
                    <a:lnB>
                      <a:noFill/>
                    </a:lnB>
                  </a:tcPr>
                </a:tc>
              </a:tr>
            </a:tbl>
          </a:graphicData>
        </a:graphic>
      </p:graphicFrame>
      <p:pic>
        <p:nvPicPr>
          <p:cNvPr id="14337" name="グラフ 19"/>
          <p:cNvPicPr>
            <a:picLocks noChangeAspect="1" noChangeArrowheads="1"/>
          </p:cNvPicPr>
          <p:nvPr/>
        </p:nvPicPr>
        <p:blipFill>
          <a:blip r:embed="rId5" cstate="print"/>
          <a:srcRect/>
          <a:stretch>
            <a:fillRect/>
          </a:stretch>
        </p:blipFill>
        <p:spPr bwMode="auto">
          <a:xfrm>
            <a:off x="6156375" y="3501008"/>
            <a:ext cx="2952000" cy="1981343"/>
          </a:xfrm>
          <a:prstGeom prst="rect">
            <a:avLst/>
          </a:prstGeom>
          <a:noFill/>
          <a:ln w="9525">
            <a:noFill/>
            <a:miter lim="800000"/>
            <a:headEnd/>
            <a:tailEnd/>
          </a:ln>
        </p:spPr>
      </p:pic>
      <p:graphicFrame>
        <p:nvGraphicFramePr>
          <p:cNvPr id="21" name="表 20"/>
          <p:cNvGraphicFramePr>
            <a:graphicFrameLocks noGrp="1"/>
          </p:cNvGraphicFramePr>
          <p:nvPr/>
        </p:nvGraphicFramePr>
        <p:xfrm>
          <a:off x="7236296" y="5626953"/>
          <a:ext cx="857256" cy="394335"/>
        </p:xfrm>
        <a:graphic>
          <a:graphicData uri="http://schemas.openxmlformats.org/drawingml/2006/table">
            <a:tbl>
              <a:tblPr/>
              <a:tblGrid>
                <a:gridCol w="857256"/>
              </a:tblGrid>
              <a:tr h="171450">
                <a:tc>
                  <a:txBody>
                    <a:bodyPr/>
                    <a:lstStyle/>
                    <a:p>
                      <a:pPr algn="l" fontAlgn="ctr"/>
                      <a:r>
                        <a:rPr lang="en-US" sz="1100" b="0" i="0" u="none" strike="noStrike" dirty="0">
                          <a:solidFill>
                            <a:srgbClr val="000000"/>
                          </a:solidFill>
                          <a:latin typeface="ＭＳ Ｐゴシック"/>
                        </a:rPr>
                        <a:t>total</a:t>
                      </a:r>
                    </a:p>
                  </a:txBody>
                  <a:tcPr marL="0" marR="0" marT="0" marB="0" anchor="ctr">
                    <a:lnL>
                      <a:noFill/>
                    </a:lnL>
                    <a:lnR>
                      <a:noFill/>
                    </a:lnR>
                    <a:lnT>
                      <a:noFill/>
                    </a:lnT>
                    <a:lnB>
                      <a:noFill/>
                    </a:lnB>
                  </a:tcPr>
                </a:tc>
              </a:tr>
              <a:tr h="171450">
                <a:tc>
                  <a:txBody>
                    <a:bodyPr/>
                    <a:lstStyle/>
                    <a:p>
                      <a:pPr algn="r" fontAlgn="ctr"/>
                      <a:r>
                        <a:rPr lang="en-US" altLang="ja-JP" sz="1400" b="0" i="0" u="none" strike="noStrike" dirty="0" smtClean="0">
                          <a:solidFill>
                            <a:srgbClr val="FF0000"/>
                          </a:solidFill>
                          <a:latin typeface="ＭＳ Ｐゴシック"/>
                        </a:rPr>
                        <a:t>21740 </a:t>
                      </a:r>
                      <a:r>
                        <a:rPr lang="ja-JP" altLang="en-US" sz="1400" b="0" i="0" u="none" strike="noStrike" dirty="0" smtClean="0">
                          <a:solidFill>
                            <a:srgbClr val="FF0000"/>
                          </a:solidFill>
                          <a:latin typeface="ＭＳ Ｐゴシック"/>
                        </a:rPr>
                        <a:t>㎥</a:t>
                      </a:r>
                      <a:endParaRPr lang="en-US" altLang="ja-JP" sz="1400" b="0" i="0" u="none" strike="noStrike" dirty="0">
                        <a:solidFill>
                          <a:srgbClr val="FF0000"/>
                        </a:solidFill>
                        <a:latin typeface="ＭＳ Ｐゴシック"/>
                      </a:endParaRPr>
                    </a:p>
                  </a:txBody>
                  <a:tcPr marL="9525" marR="9525" marT="9525" marB="0" anchor="ctr">
                    <a:lnL>
                      <a:noFill/>
                    </a:lnL>
                    <a:lnR>
                      <a:noFill/>
                    </a:lnR>
                    <a:lnT>
                      <a:noFill/>
                    </a:lnT>
                    <a:lnB>
                      <a:noFill/>
                    </a:lnB>
                  </a:tcPr>
                </a:tc>
              </a:tr>
            </a:tbl>
          </a:graphicData>
        </a:graphic>
      </p:graphicFrame>
      <p:sp>
        <p:nvSpPr>
          <p:cNvPr id="23" name="上カーブ矢印 22"/>
          <p:cNvSpPr/>
          <p:nvPr/>
        </p:nvSpPr>
        <p:spPr>
          <a:xfrm>
            <a:off x="2027970" y="6093296"/>
            <a:ext cx="2376264" cy="432048"/>
          </a:xfrm>
          <a:prstGeom prst="curvedUpArrow">
            <a:avLst>
              <a:gd name="adj1" fmla="val 25000"/>
              <a:gd name="adj2" fmla="val 58338"/>
              <a:gd name="adj3" fmla="val 29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上カーブ矢印 27"/>
          <p:cNvSpPr/>
          <p:nvPr/>
        </p:nvSpPr>
        <p:spPr>
          <a:xfrm>
            <a:off x="1979712" y="6093295"/>
            <a:ext cx="5760640" cy="674555"/>
          </a:xfrm>
          <a:prstGeom prst="curvedUpArrow">
            <a:avLst>
              <a:gd name="adj1" fmla="val 21722"/>
              <a:gd name="adj2" fmla="val 46633"/>
              <a:gd name="adj3" fmla="val 19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 name="グループ化 4"/>
          <p:cNvGrpSpPr>
            <a:grpSpLocks noChangeAspect="1"/>
          </p:cNvGrpSpPr>
          <p:nvPr/>
        </p:nvGrpSpPr>
        <p:grpSpPr>
          <a:xfrm>
            <a:off x="6156176" y="476672"/>
            <a:ext cx="2340000" cy="2340000"/>
            <a:chOff x="1512359" y="888779"/>
            <a:chExt cx="2550770" cy="2214563"/>
          </a:xfrm>
        </p:grpSpPr>
        <p:sp>
          <p:nvSpPr>
            <p:cNvPr id="30" name="テキスト ボックス 23"/>
            <p:cNvSpPr txBox="1"/>
            <p:nvPr/>
          </p:nvSpPr>
          <p:spPr>
            <a:xfrm>
              <a:off x="2000232" y="2857496"/>
              <a:ext cx="1428760" cy="17580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700" dirty="0" smtClean="0">
                  <a:latin typeface="+mj-ea"/>
                  <a:ea typeface="+mj-ea"/>
                </a:rPr>
                <a:t>図</a:t>
              </a:r>
              <a:r>
                <a:rPr lang="en-US" altLang="ja-JP" sz="700" dirty="0" smtClean="0">
                  <a:latin typeface="+mj-ea"/>
                  <a:ea typeface="+mj-ea"/>
                </a:rPr>
                <a:t>-</a:t>
              </a:r>
              <a:r>
                <a:rPr lang="ja-JP" altLang="en-US" sz="700" dirty="0" smtClean="0">
                  <a:latin typeface="+mj-ea"/>
                  <a:ea typeface="+mj-ea"/>
                </a:rPr>
                <a:t>３</a:t>
              </a:r>
              <a:r>
                <a:rPr lang="en-US" altLang="ja-JP" sz="700" dirty="0" smtClean="0">
                  <a:latin typeface="+mj-ea"/>
                  <a:ea typeface="+mj-ea"/>
                </a:rPr>
                <a:t> </a:t>
              </a:r>
              <a:r>
                <a:rPr lang="ja-JP" altLang="en-US" sz="700" dirty="0" smtClean="0">
                  <a:latin typeface="+mj-ea"/>
                  <a:ea typeface="+mj-ea"/>
                </a:rPr>
                <a:t>　地下街出入口</a:t>
              </a:r>
              <a:endParaRPr kumimoji="1" lang="ja-JP" altLang="en-US" sz="700" dirty="0">
                <a:latin typeface="+mj-ea"/>
                <a:ea typeface="+mj-ea"/>
              </a:endParaRPr>
            </a:p>
          </p:txBody>
        </p:sp>
        <p:pic>
          <p:nvPicPr>
            <p:cNvPr id="31" name="Picture 2"/>
            <p:cNvPicPr>
              <a:picLocks noChangeAspect="1" noChangeArrowheads="1"/>
            </p:cNvPicPr>
            <p:nvPr/>
          </p:nvPicPr>
          <p:blipFill>
            <a:blip r:embed="rId6" cstate="print"/>
            <a:srcRect/>
            <a:stretch>
              <a:fillRect/>
            </a:stretch>
          </p:blipFill>
          <p:spPr bwMode="auto">
            <a:xfrm>
              <a:off x="1512359" y="888779"/>
              <a:ext cx="2500330" cy="2214563"/>
            </a:xfrm>
            <a:prstGeom prst="rect">
              <a:avLst/>
            </a:prstGeom>
            <a:noFill/>
            <a:ln w="9525">
              <a:noFill/>
              <a:miter lim="800000"/>
              <a:headEnd/>
              <a:tailEnd/>
            </a:ln>
            <a:effectLst/>
          </p:spPr>
        </p:pic>
        <p:sp>
          <p:nvSpPr>
            <p:cNvPr id="32" name="テキスト ボックス 25"/>
            <p:cNvSpPr txBox="1"/>
            <p:nvPr/>
          </p:nvSpPr>
          <p:spPr>
            <a:xfrm>
              <a:off x="3407994" y="2027322"/>
              <a:ext cx="571504" cy="2028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dirty="0" smtClean="0">
                  <a:ln>
                    <a:solidFill>
                      <a:schemeClr val="tx1"/>
                    </a:solidFill>
                  </a:ln>
                </a:rPr>
                <a:t>Area</a:t>
              </a:r>
              <a:r>
                <a:rPr kumimoji="1" lang="en-US" altLang="ja-JP" sz="900" dirty="0" smtClean="0">
                  <a:ln>
                    <a:solidFill>
                      <a:schemeClr val="tx1"/>
                    </a:solidFill>
                  </a:ln>
                </a:rPr>
                <a:t> D</a:t>
              </a:r>
              <a:endParaRPr kumimoji="1" lang="ja-JP" altLang="en-US" sz="900" dirty="0">
                <a:ln>
                  <a:solidFill>
                    <a:schemeClr val="tx1"/>
                  </a:solidFill>
                </a:ln>
              </a:endParaRPr>
            </a:p>
          </p:txBody>
        </p:sp>
        <p:sp>
          <p:nvSpPr>
            <p:cNvPr id="33" name="テキスト ボックス 26"/>
            <p:cNvSpPr txBox="1"/>
            <p:nvPr/>
          </p:nvSpPr>
          <p:spPr>
            <a:xfrm>
              <a:off x="3491625" y="1133179"/>
              <a:ext cx="571504" cy="2028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dirty="0" smtClean="0">
                  <a:ln>
                    <a:solidFill>
                      <a:schemeClr val="tx1"/>
                    </a:solidFill>
                  </a:ln>
                </a:rPr>
                <a:t>Area</a:t>
              </a:r>
              <a:r>
                <a:rPr kumimoji="1" lang="en-US" altLang="ja-JP" sz="900" dirty="0" smtClean="0">
                  <a:ln>
                    <a:solidFill>
                      <a:schemeClr val="tx1"/>
                    </a:solidFill>
                  </a:ln>
                </a:rPr>
                <a:t> B</a:t>
              </a:r>
              <a:endParaRPr kumimoji="1" lang="ja-JP" altLang="en-US" sz="900" dirty="0">
                <a:ln>
                  <a:solidFill>
                    <a:schemeClr val="tx1"/>
                  </a:solidFill>
                </a:ln>
              </a:endParaRPr>
            </a:p>
          </p:txBody>
        </p:sp>
        <p:sp>
          <p:nvSpPr>
            <p:cNvPr id="34" name="テキスト ボックス 27"/>
            <p:cNvSpPr txBox="1"/>
            <p:nvPr/>
          </p:nvSpPr>
          <p:spPr>
            <a:xfrm>
              <a:off x="2711069" y="2592625"/>
              <a:ext cx="642942" cy="2028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dirty="0" smtClean="0">
                  <a:ln>
                    <a:solidFill>
                      <a:schemeClr val="tx1"/>
                    </a:solidFill>
                  </a:ln>
                </a:rPr>
                <a:t>Area</a:t>
              </a:r>
              <a:r>
                <a:rPr kumimoji="1" lang="en-US" altLang="ja-JP" sz="900" dirty="0" smtClean="0">
                  <a:ln>
                    <a:solidFill>
                      <a:schemeClr val="tx1"/>
                    </a:solidFill>
                  </a:ln>
                </a:rPr>
                <a:t> E</a:t>
              </a:r>
              <a:endParaRPr kumimoji="1" lang="ja-JP" altLang="en-US" sz="900" dirty="0">
                <a:ln>
                  <a:solidFill>
                    <a:schemeClr val="tx1"/>
                  </a:solidFill>
                </a:ln>
              </a:endParaRPr>
            </a:p>
          </p:txBody>
        </p:sp>
        <p:sp>
          <p:nvSpPr>
            <p:cNvPr id="35" name="テキスト ボックス 28"/>
            <p:cNvSpPr txBox="1"/>
            <p:nvPr/>
          </p:nvSpPr>
          <p:spPr>
            <a:xfrm>
              <a:off x="2345263" y="1105515"/>
              <a:ext cx="642942" cy="2028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dirty="0" smtClean="0">
                  <a:ln>
                    <a:solidFill>
                      <a:schemeClr val="tx1"/>
                    </a:solidFill>
                  </a:ln>
                </a:rPr>
                <a:t>Area</a:t>
              </a:r>
              <a:r>
                <a:rPr kumimoji="1" lang="en-US" altLang="ja-JP" sz="900" dirty="0" smtClean="0">
                  <a:ln>
                    <a:solidFill>
                      <a:schemeClr val="tx1"/>
                    </a:solidFill>
                  </a:ln>
                </a:rPr>
                <a:t> A</a:t>
              </a:r>
              <a:endParaRPr kumimoji="1" lang="ja-JP" altLang="en-US" sz="900" dirty="0">
                <a:ln>
                  <a:solidFill>
                    <a:schemeClr val="tx1"/>
                  </a:solidFill>
                </a:ln>
              </a:endParaRPr>
            </a:p>
          </p:txBody>
        </p:sp>
        <p:sp>
          <p:nvSpPr>
            <p:cNvPr id="36" name="テキスト ボックス 29"/>
            <p:cNvSpPr txBox="1"/>
            <p:nvPr/>
          </p:nvSpPr>
          <p:spPr>
            <a:xfrm>
              <a:off x="1579485" y="2074389"/>
              <a:ext cx="571504" cy="2028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dirty="0" smtClean="0">
                  <a:ln>
                    <a:solidFill>
                      <a:schemeClr val="tx1"/>
                    </a:solidFill>
                  </a:ln>
                </a:rPr>
                <a:t>Area</a:t>
              </a:r>
              <a:r>
                <a:rPr kumimoji="1" lang="en-US" altLang="ja-JP" sz="900" dirty="0" smtClean="0">
                  <a:ln>
                    <a:solidFill>
                      <a:schemeClr val="tx1"/>
                    </a:solidFill>
                  </a:ln>
                </a:rPr>
                <a:t> F</a:t>
              </a:r>
              <a:endParaRPr kumimoji="1" lang="ja-JP" altLang="en-US" sz="900" dirty="0">
                <a:ln>
                  <a:solidFill>
                    <a:schemeClr val="tx1"/>
                  </a:solidFill>
                </a:ln>
              </a:endParaRPr>
            </a:p>
          </p:txBody>
        </p:sp>
        <p:sp>
          <p:nvSpPr>
            <p:cNvPr id="37" name="テキスト ボックス 30"/>
            <p:cNvSpPr txBox="1"/>
            <p:nvPr/>
          </p:nvSpPr>
          <p:spPr>
            <a:xfrm>
              <a:off x="2432300" y="1563692"/>
              <a:ext cx="642942" cy="2028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dirty="0" smtClean="0">
                  <a:ln>
                    <a:solidFill>
                      <a:schemeClr val="tx1"/>
                    </a:solidFill>
                  </a:ln>
                </a:rPr>
                <a:t>Area</a:t>
              </a:r>
              <a:r>
                <a:rPr kumimoji="1" lang="en-US" altLang="ja-JP" sz="900" dirty="0" smtClean="0">
                  <a:ln>
                    <a:solidFill>
                      <a:schemeClr val="tx1"/>
                    </a:solidFill>
                  </a:ln>
                </a:rPr>
                <a:t> C</a:t>
              </a:r>
              <a:endParaRPr kumimoji="1" lang="ja-JP" altLang="en-US" sz="900" dirty="0">
                <a:ln>
                  <a:solidFill>
                    <a:schemeClr val="tx1"/>
                  </a:solidFill>
                </a:ln>
              </a:endParaRPr>
            </a:p>
          </p:txBody>
        </p:sp>
      </p:grpSp>
      <p:sp>
        <p:nvSpPr>
          <p:cNvPr id="44" name="星 8 43"/>
          <p:cNvSpPr/>
          <p:nvPr/>
        </p:nvSpPr>
        <p:spPr>
          <a:xfrm>
            <a:off x="2627784" y="5805264"/>
            <a:ext cx="1274440" cy="626368"/>
          </a:xfrm>
          <a:prstGeom prst="star8">
            <a:avLst>
              <a:gd name="adj" fmla="val 3620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i="1" dirty="0" smtClean="0"/>
              <a:t>約６０</a:t>
            </a:r>
            <a:r>
              <a:rPr kumimoji="1" lang="ja-JP" altLang="en-US" sz="1600" b="1" i="1" dirty="0" smtClean="0"/>
              <a:t>％</a:t>
            </a:r>
            <a:endParaRPr kumimoji="1" lang="ja-JP" altLang="en-US" sz="1600" b="1" i="1" dirty="0"/>
          </a:p>
        </p:txBody>
      </p:sp>
      <p:sp>
        <p:nvSpPr>
          <p:cNvPr id="45" name="星 8 44"/>
          <p:cNvSpPr/>
          <p:nvPr/>
        </p:nvSpPr>
        <p:spPr>
          <a:xfrm>
            <a:off x="5508104" y="5949280"/>
            <a:ext cx="1274440" cy="626368"/>
          </a:xfrm>
          <a:prstGeom prst="star8">
            <a:avLst>
              <a:gd name="adj" fmla="val 3620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i="1" dirty="0" smtClean="0"/>
              <a:t>約３５</a:t>
            </a:r>
            <a:r>
              <a:rPr kumimoji="1" lang="ja-JP" altLang="en-US" sz="1600" b="1" i="1" dirty="0" smtClean="0"/>
              <a:t>％</a:t>
            </a:r>
            <a:endParaRPr kumimoji="1" lang="ja-JP" altLang="en-US" sz="1600" b="1" i="1" dirty="0"/>
          </a:p>
        </p:txBody>
      </p:sp>
      <p:sp>
        <p:nvSpPr>
          <p:cNvPr id="46" name="正方形/長方形 45"/>
          <p:cNvSpPr/>
          <p:nvPr/>
        </p:nvSpPr>
        <p:spPr>
          <a:xfrm>
            <a:off x="683568" y="2996952"/>
            <a:ext cx="1548000" cy="43204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latin typeface="ＭＳ Ｐ明朝" pitchFamily="18" charset="-128"/>
                <a:ea typeface="ＭＳ Ｐ明朝" pitchFamily="18" charset="-128"/>
              </a:rPr>
              <a:t>０．７ｍ</a:t>
            </a:r>
            <a:r>
              <a:rPr lang="ja-JP" altLang="en-US" sz="1600" dirty="0" smtClean="0">
                <a:latin typeface="ＭＳ Ｐ明朝" pitchFamily="18" charset="-128"/>
                <a:ea typeface="ＭＳ Ｐ明朝" pitchFamily="18" charset="-128"/>
              </a:rPr>
              <a:t>止水板</a:t>
            </a:r>
            <a:endParaRPr kumimoji="1" lang="ja-JP" altLang="en-US" sz="1600" dirty="0">
              <a:latin typeface="ＭＳ Ｐ明朝" pitchFamily="18" charset="-128"/>
              <a:ea typeface="ＭＳ Ｐ明朝" pitchFamily="18" charset="-128"/>
            </a:endParaRPr>
          </a:p>
        </p:txBody>
      </p:sp>
      <p:sp>
        <p:nvSpPr>
          <p:cNvPr id="47" name="正方形/長方形 46"/>
          <p:cNvSpPr/>
          <p:nvPr/>
        </p:nvSpPr>
        <p:spPr>
          <a:xfrm>
            <a:off x="3635896" y="2996952"/>
            <a:ext cx="1548000" cy="432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t>１．０ｍ</a:t>
            </a:r>
            <a:r>
              <a:rPr lang="ja-JP" altLang="en-US" sz="1600" dirty="0" smtClean="0"/>
              <a:t>止水板</a:t>
            </a:r>
            <a:endParaRPr kumimoji="1" lang="ja-JP" altLang="en-US" sz="1600" dirty="0"/>
          </a:p>
        </p:txBody>
      </p:sp>
      <p:sp>
        <p:nvSpPr>
          <p:cNvPr id="48" name="正方形/長方形 47"/>
          <p:cNvSpPr/>
          <p:nvPr/>
        </p:nvSpPr>
        <p:spPr>
          <a:xfrm>
            <a:off x="6660232" y="2996952"/>
            <a:ext cx="1548000" cy="432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t>２．０</a:t>
            </a:r>
            <a:r>
              <a:rPr kumimoji="1" lang="ja-JP" altLang="en-US" sz="1600" b="1" dirty="0" smtClean="0"/>
              <a:t>ｍ</a:t>
            </a:r>
            <a:r>
              <a:rPr lang="ja-JP" altLang="en-US" sz="1600" dirty="0" smtClean="0"/>
              <a:t>止水板</a:t>
            </a:r>
            <a:endParaRPr kumimoji="1" lang="ja-JP" altLang="en-US" sz="1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buFont typeface="Arial" pitchFamily="34" charset="0"/>
              <a:buChar char="•"/>
            </a:pPr>
            <a:r>
              <a:rPr kumimoji="1" lang="ja-JP" altLang="en-US" sz="3600" dirty="0" smtClean="0"/>
              <a:t>研究の目的</a:t>
            </a:r>
            <a:endParaRPr kumimoji="1" lang="ja-JP" altLang="en-US" sz="3600" dirty="0"/>
          </a:p>
        </p:txBody>
      </p:sp>
      <p:sp>
        <p:nvSpPr>
          <p:cNvPr id="3" name="コンテンツ プレースホルダ 2"/>
          <p:cNvSpPr>
            <a:spLocks noGrp="1"/>
          </p:cNvSpPr>
          <p:nvPr>
            <p:ph idx="1"/>
          </p:nvPr>
        </p:nvSpPr>
        <p:spPr>
          <a:xfrm>
            <a:off x="683568" y="1700808"/>
            <a:ext cx="7632848" cy="4176464"/>
          </a:xfrm>
        </p:spPr>
        <p:txBody>
          <a:bodyPr>
            <a:noAutofit/>
          </a:bodyPr>
          <a:lstStyle/>
          <a:p>
            <a:r>
              <a:rPr lang="ja-JP" altLang="en-US" sz="2400" dirty="0" smtClean="0"/>
              <a:t>大規模な地下街をもつ都市域を対象として、</a:t>
            </a:r>
            <a:r>
              <a:rPr lang="ja-JP" altLang="en-US" sz="2400" dirty="0" smtClean="0">
                <a:latin typeface="Times New Roman" pitchFamily="18" charset="0"/>
                <a:cs typeface="Times New Roman" pitchFamily="18" charset="0"/>
              </a:rPr>
              <a:t>実</a:t>
            </a:r>
            <a:r>
              <a:rPr lang="ja-JP" altLang="en-US" sz="2400" dirty="0" smtClean="0"/>
              <a:t>降雨を用いた内水氾濫解析を行う。</a:t>
            </a:r>
            <a:endParaRPr lang="en-US" altLang="ja-JP" sz="2400" dirty="0" smtClean="0"/>
          </a:p>
          <a:p>
            <a:pPr marL="628650" indent="-628650">
              <a:buNone/>
            </a:pPr>
            <a:r>
              <a:rPr lang="ja-JP" altLang="en-US" sz="2400" dirty="0" smtClean="0"/>
              <a:t> ⇒ </a:t>
            </a:r>
            <a:r>
              <a:rPr lang="ja-JP" altLang="en-US" sz="2400" b="1" dirty="0" smtClean="0"/>
              <a:t>氾濫時の水の挙動を把握し、地下街出入口における流入の危険性を検討する。</a:t>
            </a:r>
            <a:endParaRPr lang="ja-JP" altLang="en-US" sz="2400" b="1" dirty="0" smtClean="0">
              <a:solidFill>
                <a:schemeClr val="bg1"/>
              </a:solidFill>
            </a:endParaRPr>
          </a:p>
          <a:p>
            <a:pPr>
              <a:buNone/>
            </a:pPr>
            <a:endParaRPr lang="en-US" altLang="ja-JP" sz="2400" b="1" dirty="0" smtClean="0"/>
          </a:p>
          <a:p>
            <a:pPr>
              <a:buFont typeface="Wingdings" pitchFamily="2" charset="2"/>
              <a:buChar char="u"/>
            </a:pPr>
            <a:r>
              <a:rPr lang="ja-JP" altLang="en-US" sz="2400" dirty="0" smtClean="0"/>
              <a:t>地下街出入口に止水板を設置した条件で、氾濫解析を行う。</a:t>
            </a:r>
            <a:endParaRPr lang="en-US" altLang="ja-JP" sz="2400" dirty="0" smtClean="0"/>
          </a:p>
          <a:p>
            <a:pPr>
              <a:buNone/>
            </a:pPr>
            <a:r>
              <a:rPr lang="en-US" altLang="ja-JP" sz="2400" dirty="0" smtClean="0"/>
              <a:t> </a:t>
            </a:r>
            <a:r>
              <a:rPr lang="ja-JP" altLang="en-US" sz="2400" dirty="0" smtClean="0"/>
              <a:t>⇒</a:t>
            </a:r>
            <a:r>
              <a:rPr lang="en-US" altLang="ja-JP" sz="2400" dirty="0" smtClean="0"/>
              <a:t> </a:t>
            </a:r>
            <a:r>
              <a:rPr lang="ja-JP" altLang="en-US" sz="2400" b="1" dirty="0" smtClean="0"/>
              <a:t>止水板設置による減災効果を検討する。</a:t>
            </a:r>
            <a:endParaRPr lang="en-US" altLang="ja-JP" sz="2400" b="1" dirty="0" smtClean="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928670"/>
            <a:ext cx="8229600" cy="796908"/>
          </a:xfrm>
        </p:spPr>
        <p:txBody>
          <a:bodyPr>
            <a:normAutofit/>
          </a:bodyPr>
          <a:lstStyle/>
          <a:p>
            <a:pPr algn="l"/>
            <a:r>
              <a:rPr lang="ja-JP" altLang="en-US" sz="3600" dirty="0" smtClean="0"/>
              <a:t>　</a:t>
            </a:r>
            <a:r>
              <a:rPr lang="ja-JP" altLang="en-US" sz="3200" dirty="0" smtClean="0"/>
              <a:t>１．対象地域</a:t>
            </a:r>
            <a:endParaRPr kumimoji="1" lang="ja-JP" altLang="en-US" sz="3600" dirty="0"/>
          </a:p>
        </p:txBody>
      </p:sp>
      <p:sp>
        <p:nvSpPr>
          <p:cNvPr id="3" name="コンテンツ プレースホルダ 2"/>
          <p:cNvSpPr>
            <a:spLocks noGrp="1"/>
          </p:cNvSpPr>
          <p:nvPr>
            <p:ph idx="1"/>
          </p:nvPr>
        </p:nvSpPr>
        <p:spPr>
          <a:xfrm>
            <a:off x="827584" y="1785927"/>
            <a:ext cx="7459192" cy="1143007"/>
          </a:xfrm>
        </p:spPr>
        <p:txBody>
          <a:bodyPr>
            <a:normAutofit lnSpcReduction="10000"/>
          </a:bodyPr>
          <a:lstStyle/>
          <a:p>
            <a:r>
              <a:rPr lang="ja-JP" altLang="en-US" sz="2400" b="1" dirty="0" smtClean="0"/>
              <a:t>海老江処理区</a:t>
            </a:r>
            <a:r>
              <a:rPr lang="ja-JP" altLang="en-US" sz="2400" dirty="0" smtClean="0"/>
              <a:t>は大阪市内に１２ある処理区のうちのひとつで、市内のほぼ中央にあり、北区の下水処理を担っている。</a:t>
            </a:r>
          </a:p>
          <a:p>
            <a:endParaRPr kumimoji="1" lang="ja-JP" altLang="en-US" dirty="0"/>
          </a:p>
        </p:txBody>
      </p:sp>
      <p:grpSp>
        <p:nvGrpSpPr>
          <p:cNvPr id="13" name="グループ化 12"/>
          <p:cNvGrpSpPr>
            <a:grpSpLocks noChangeAspect="1"/>
          </p:cNvGrpSpPr>
          <p:nvPr/>
        </p:nvGrpSpPr>
        <p:grpSpPr>
          <a:xfrm>
            <a:off x="2143108" y="3000372"/>
            <a:ext cx="4868687" cy="3732908"/>
            <a:chOff x="1589683" y="2571744"/>
            <a:chExt cx="5281531" cy="4049449"/>
          </a:xfrm>
        </p:grpSpPr>
        <p:pic>
          <p:nvPicPr>
            <p:cNvPr id="2050" name="Picture 2"/>
            <p:cNvPicPr>
              <a:picLocks noChangeAspect="1" noChangeArrowheads="1"/>
            </p:cNvPicPr>
            <p:nvPr/>
          </p:nvPicPr>
          <p:blipFill>
            <a:blip r:embed="rId3" cstate="print"/>
            <a:srcRect l="1493" t="2755" r="10438" b="11019"/>
            <a:stretch>
              <a:fillRect/>
            </a:stretch>
          </p:blipFill>
          <p:spPr bwMode="auto">
            <a:xfrm>
              <a:off x="1589683" y="2571744"/>
              <a:ext cx="5281531" cy="4049449"/>
            </a:xfrm>
            <a:prstGeom prst="rect">
              <a:avLst/>
            </a:prstGeom>
            <a:noFill/>
            <a:ln w="9525">
              <a:noFill/>
              <a:miter lim="800000"/>
              <a:headEnd/>
              <a:tailEnd/>
            </a:ln>
            <a:effectLst/>
          </p:spPr>
        </p:pic>
        <p:sp>
          <p:nvSpPr>
            <p:cNvPr id="10" name="四角形吹き出し 9"/>
            <p:cNvSpPr/>
            <p:nvPr/>
          </p:nvSpPr>
          <p:spPr>
            <a:xfrm>
              <a:off x="1785918" y="3929066"/>
              <a:ext cx="1325562" cy="701584"/>
            </a:xfrm>
            <a:prstGeom prst="wedgeRectCallout">
              <a:avLst>
                <a:gd name="adj1" fmla="val 96468"/>
                <a:gd name="adj2" fmla="val 473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rPr>
                <a:t>海老江下水処理場</a:t>
              </a:r>
              <a:endParaRPr kumimoji="1" lang="ja-JP" altLang="en-US" sz="1400" b="1" dirty="0">
                <a:solidFill>
                  <a:schemeClr val="tx1"/>
                </a:solidFill>
              </a:endParaRPr>
            </a:p>
          </p:txBody>
        </p:sp>
        <p:sp>
          <p:nvSpPr>
            <p:cNvPr id="7" name="フリーフォーム 6"/>
            <p:cNvSpPr/>
            <p:nvPr/>
          </p:nvSpPr>
          <p:spPr>
            <a:xfrm>
              <a:off x="3312543" y="3372928"/>
              <a:ext cx="2708695" cy="2191110"/>
            </a:xfrm>
            <a:custGeom>
              <a:avLst/>
              <a:gdLst>
                <a:gd name="connsiteX0" fmla="*/ 293299 w 2708695"/>
                <a:gd name="connsiteY0" fmla="*/ 1121434 h 2191110"/>
                <a:gd name="connsiteX1" fmla="*/ 1708031 w 2708695"/>
                <a:gd name="connsiteY1" fmla="*/ 112144 h 2191110"/>
                <a:gd name="connsiteX2" fmla="*/ 2251495 w 2708695"/>
                <a:gd name="connsiteY2" fmla="*/ 0 h 2191110"/>
                <a:gd name="connsiteX3" fmla="*/ 2596551 w 2708695"/>
                <a:gd name="connsiteY3" fmla="*/ 129397 h 2191110"/>
                <a:gd name="connsiteX4" fmla="*/ 2639683 w 2708695"/>
                <a:gd name="connsiteY4" fmla="*/ 431321 h 2191110"/>
                <a:gd name="connsiteX5" fmla="*/ 2484408 w 2708695"/>
                <a:gd name="connsiteY5" fmla="*/ 733246 h 2191110"/>
                <a:gd name="connsiteX6" fmla="*/ 2708695 w 2708695"/>
                <a:gd name="connsiteY6" fmla="*/ 1121434 h 2191110"/>
                <a:gd name="connsiteX7" fmla="*/ 2639683 w 2708695"/>
                <a:gd name="connsiteY7" fmla="*/ 1423359 h 2191110"/>
                <a:gd name="connsiteX8" fmla="*/ 2165231 w 2708695"/>
                <a:gd name="connsiteY8" fmla="*/ 1431985 h 2191110"/>
                <a:gd name="connsiteX9" fmla="*/ 1716657 w 2708695"/>
                <a:gd name="connsiteY9" fmla="*/ 1268083 h 2191110"/>
                <a:gd name="connsiteX10" fmla="*/ 1345721 w 2708695"/>
                <a:gd name="connsiteY10" fmla="*/ 1337095 h 2191110"/>
                <a:gd name="connsiteX11" fmla="*/ 966159 w 2708695"/>
                <a:gd name="connsiteY11" fmla="*/ 1828800 h 2191110"/>
                <a:gd name="connsiteX12" fmla="*/ 0 w 2708695"/>
                <a:gd name="connsiteY12" fmla="*/ 2191110 h 2191110"/>
                <a:gd name="connsiteX13" fmla="*/ 336431 w 2708695"/>
                <a:gd name="connsiteY13" fmla="*/ 1725283 h 2191110"/>
                <a:gd name="connsiteX14" fmla="*/ 345057 w 2708695"/>
                <a:gd name="connsiteY14" fmla="*/ 1509623 h 2191110"/>
                <a:gd name="connsiteX15" fmla="*/ 293299 w 2708695"/>
                <a:gd name="connsiteY15" fmla="*/ 1121434 h 219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8695" h="2191110">
                  <a:moveTo>
                    <a:pt x="293299" y="1121434"/>
                  </a:moveTo>
                  <a:lnTo>
                    <a:pt x="1708031" y="112144"/>
                  </a:lnTo>
                  <a:lnTo>
                    <a:pt x="2251495" y="0"/>
                  </a:lnTo>
                  <a:lnTo>
                    <a:pt x="2596551" y="129397"/>
                  </a:lnTo>
                  <a:lnTo>
                    <a:pt x="2639683" y="431321"/>
                  </a:lnTo>
                  <a:lnTo>
                    <a:pt x="2484408" y="733246"/>
                  </a:lnTo>
                  <a:lnTo>
                    <a:pt x="2708695" y="1121434"/>
                  </a:lnTo>
                  <a:lnTo>
                    <a:pt x="2639683" y="1423359"/>
                  </a:lnTo>
                  <a:lnTo>
                    <a:pt x="2165231" y="1431985"/>
                  </a:lnTo>
                  <a:lnTo>
                    <a:pt x="1716657" y="1268083"/>
                  </a:lnTo>
                  <a:lnTo>
                    <a:pt x="1345721" y="1337095"/>
                  </a:lnTo>
                  <a:lnTo>
                    <a:pt x="966159" y="1828800"/>
                  </a:lnTo>
                  <a:lnTo>
                    <a:pt x="0" y="2191110"/>
                  </a:lnTo>
                  <a:lnTo>
                    <a:pt x="336431" y="1725283"/>
                  </a:lnTo>
                  <a:lnTo>
                    <a:pt x="345057" y="1509623"/>
                  </a:lnTo>
                  <a:lnTo>
                    <a:pt x="293299" y="1121434"/>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 name="四角形吹き出し 7"/>
            <p:cNvSpPr/>
            <p:nvPr/>
          </p:nvSpPr>
          <p:spPr>
            <a:xfrm>
              <a:off x="5220071" y="2636912"/>
              <a:ext cx="1217044" cy="571504"/>
            </a:xfrm>
            <a:prstGeom prst="wedgeRectCallout">
              <a:avLst>
                <a:gd name="adj1" fmla="val -96274"/>
                <a:gd name="adj2" fmla="val 243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rPr>
                <a:t>北野抽水所</a:t>
              </a:r>
              <a:endParaRPr kumimoji="1" lang="ja-JP" altLang="en-US" sz="1400" b="1" dirty="0">
                <a:solidFill>
                  <a:schemeClr val="tx1"/>
                </a:solidFill>
              </a:endParaRPr>
            </a:p>
          </p:txBody>
        </p:sp>
        <p:sp>
          <p:nvSpPr>
            <p:cNvPr id="9" name="四角形吹き出し 8"/>
            <p:cNvSpPr/>
            <p:nvPr/>
          </p:nvSpPr>
          <p:spPr>
            <a:xfrm>
              <a:off x="2932445" y="5733256"/>
              <a:ext cx="1472124" cy="571504"/>
            </a:xfrm>
            <a:prstGeom prst="wedgeRectCallout">
              <a:avLst>
                <a:gd name="adj1" fmla="val 85779"/>
                <a:gd name="adj2" fmla="val -2298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smtClean="0">
                  <a:solidFill>
                    <a:schemeClr val="tx1"/>
                  </a:solidFill>
                </a:rPr>
                <a:t>出入橋</a:t>
              </a:r>
              <a:r>
                <a:rPr kumimoji="1" lang="ja-JP" altLang="en-US" sz="1400" b="1" dirty="0" smtClean="0">
                  <a:solidFill>
                    <a:schemeClr val="tx1"/>
                  </a:solidFill>
                </a:rPr>
                <a:t>抽水所</a:t>
              </a:r>
              <a:endParaRPr kumimoji="1" lang="ja-JP" altLang="en-US" sz="1400" b="1" dirty="0">
                <a:solidFill>
                  <a:schemeClr val="tx1"/>
                </a:solidFill>
              </a:endParaRPr>
            </a:p>
          </p:txBody>
        </p:sp>
        <p:sp>
          <p:nvSpPr>
            <p:cNvPr id="11" name="四角形吹き出し 10"/>
            <p:cNvSpPr/>
            <p:nvPr/>
          </p:nvSpPr>
          <p:spPr>
            <a:xfrm>
              <a:off x="5134820" y="5373216"/>
              <a:ext cx="1557360" cy="600199"/>
            </a:xfrm>
            <a:prstGeom prst="wedgeRectCallout">
              <a:avLst>
                <a:gd name="adj1" fmla="val -24709"/>
                <a:gd name="adj2" fmla="val -1477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rPr>
                <a:t>天満堀川抽水所</a:t>
              </a:r>
              <a:endParaRPr kumimoji="1" lang="ja-JP" altLang="en-US" sz="1400" b="1" dirty="0">
                <a:solidFill>
                  <a:schemeClr val="tx1"/>
                </a:solidFill>
              </a:endParaRPr>
            </a:p>
          </p:txBody>
        </p:sp>
      </p:grpSp>
      <p:sp>
        <p:nvSpPr>
          <p:cNvPr id="12" name="タイトル 1"/>
          <p:cNvSpPr txBox="1">
            <a:spLocks/>
          </p:cNvSpPr>
          <p:nvPr/>
        </p:nvSpPr>
        <p:spPr>
          <a:xfrm>
            <a:off x="571472" y="142852"/>
            <a:ext cx="8229600" cy="1143000"/>
          </a:xfrm>
          <a:prstGeom prst="rect">
            <a:avLst/>
          </a:prstGeom>
        </p:spPr>
        <p:txBody>
          <a:bodyPr vert="horz"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3600" b="0" i="0" u="none" strike="noStrike" kern="0" cap="none" spc="0" normalizeH="0" baseline="0" noProof="0" dirty="0" smtClean="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rPr>
              <a:t>・解析の概要</a:t>
            </a:r>
            <a:endParaRPr kumimoji="1" lang="ja-JP" altLang="en-US" sz="3600" b="0" i="0" u="none" strike="noStrike" kern="0" cap="none" spc="0" normalizeH="0" baseline="0" noProof="0" dirty="0">
              <a:ln>
                <a:noFill/>
              </a:ln>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kumimoji="1" lang="ja-JP" altLang="en-US" sz="3200" dirty="0" smtClean="0"/>
              <a:t>＊地盤高</a:t>
            </a:r>
            <a:endParaRPr kumimoji="1" lang="ja-JP" altLang="en-US" sz="3200" dirty="0"/>
          </a:p>
        </p:txBody>
      </p:sp>
      <p:sp>
        <p:nvSpPr>
          <p:cNvPr id="11" name="円/楕円 10"/>
          <p:cNvSpPr/>
          <p:nvPr/>
        </p:nvSpPr>
        <p:spPr>
          <a:xfrm>
            <a:off x="5508104" y="1700808"/>
            <a:ext cx="3312368" cy="19442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t>梅田地域は周辺より地盤高が</a:t>
            </a:r>
            <a:r>
              <a:rPr kumimoji="1" lang="en-US" altLang="ja-JP" sz="2000" b="1" dirty="0" smtClean="0">
                <a:latin typeface="Times New Roman" pitchFamily="18" charset="0"/>
                <a:cs typeface="Times New Roman" pitchFamily="18" charset="0"/>
              </a:rPr>
              <a:t>1</a:t>
            </a:r>
            <a:r>
              <a:rPr kumimoji="1" lang="ja-JP" altLang="en-US" sz="2000" b="1" dirty="0" smtClean="0">
                <a:latin typeface="Times New Roman" pitchFamily="18" charset="0"/>
                <a:cs typeface="Times New Roman" pitchFamily="18" charset="0"/>
              </a:rPr>
              <a:t>～</a:t>
            </a:r>
            <a:r>
              <a:rPr kumimoji="1" lang="en-US" altLang="ja-JP" sz="2000" b="1" dirty="0" smtClean="0">
                <a:latin typeface="Times New Roman" pitchFamily="18" charset="0"/>
                <a:cs typeface="Times New Roman" pitchFamily="18" charset="0"/>
              </a:rPr>
              <a:t>2m</a:t>
            </a:r>
            <a:r>
              <a:rPr kumimoji="1" lang="ja-JP" altLang="en-US" sz="2000" b="1" dirty="0" smtClean="0"/>
              <a:t>低いため水が集まる。</a:t>
            </a:r>
            <a:endParaRPr kumimoji="1" lang="ja-JP" altLang="en-US" sz="2000" b="1" dirty="0"/>
          </a:p>
        </p:txBody>
      </p:sp>
      <p:grpSp>
        <p:nvGrpSpPr>
          <p:cNvPr id="9" name="グループ化 8"/>
          <p:cNvGrpSpPr/>
          <p:nvPr/>
        </p:nvGrpSpPr>
        <p:grpSpPr>
          <a:xfrm>
            <a:off x="323528" y="1556792"/>
            <a:ext cx="4896544" cy="3931370"/>
            <a:chOff x="547936" y="2573288"/>
            <a:chExt cx="4605729" cy="3643338"/>
          </a:xfrm>
        </p:grpSpPr>
        <p:pic>
          <p:nvPicPr>
            <p:cNvPr id="7" name="Picture 2"/>
            <p:cNvPicPr>
              <a:picLocks noChangeAspect="1" noChangeArrowheads="1"/>
            </p:cNvPicPr>
            <p:nvPr/>
          </p:nvPicPr>
          <p:blipFill>
            <a:blip r:embed="rId3" cstate="print"/>
            <a:srcRect/>
            <a:stretch>
              <a:fillRect/>
            </a:stretch>
          </p:blipFill>
          <p:spPr bwMode="auto">
            <a:xfrm>
              <a:off x="547936" y="2573288"/>
              <a:ext cx="4605729" cy="3643338"/>
            </a:xfrm>
            <a:prstGeom prst="rect">
              <a:avLst/>
            </a:prstGeom>
            <a:noFill/>
            <a:ln w="9525">
              <a:noFill/>
              <a:miter lim="800000"/>
              <a:headEnd/>
              <a:tailEnd/>
            </a:ln>
            <a:effectLst/>
          </p:spPr>
        </p:pic>
        <p:sp>
          <p:nvSpPr>
            <p:cNvPr id="8" name="正方形/長方形 7"/>
            <p:cNvSpPr/>
            <p:nvPr/>
          </p:nvSpPr>
          <p:spPr>
            <a:xfrm>
              <a:off x="2619638" y="3644858"/>
              <a:ext cx="1357322" cy="10715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124" name="Picture 4"/>
          <p:cNvPicPr>
            <a:picLocks noChangeAspect="1" noChangeArrowheads="1"/>
          </p:cNvPicPr>
          <p:nvPr/>
        </p:nvPicPr>
        <p:blipFill>
          <a:blip r:embed="rId4" cstate="print"/>
          <a:srcRect/>
          <a:stretch>
            <a:fillRect/>
          </a:stretch>
        </p:blipFill>
        <p:spPr bwMode="auto">
          <a:xfrm>
            <a:off x="323528" y="1556792"/>
            <a:ext cx="1219727" cy="1440160"/>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cstate="print"/>
          <a:srcRect/>
          <a:stretch>
            <a:fillRect/>
          </a:stretch>
        </p:blipFill>
        <p:spPr bwMode="auto">
          <a:xfrm>
            <a:off x="5292080" y="3861048"/>
            <a:ext cx="3501619" cy="2622045"/>
          </a:xfrm>
          <a:prstGeom prst="rect">
            <a:avLst/>
          </a:prstGeom>
          <a:noFill/>
          <a:ln w="12700">
            <a:solidFill>
              <a:srgbClr val="FF0000"/>
            </a:solid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428604"/>
            <a:ext cx="8229600" cy="1011222"/>
          </a:xfrm>
        </p:spPr>
        <p:txBody>
          <a:bodyPr>
            <a:normAutofit/>
          </a:bodyPr>
          <a:lstStyle/>
          <a:p>
            <a:pPr algn="l"/>
            <a:r>
              <a:rPr lang="ja-JP" altLang="en-US" sz="3600" dirty="0" smtClean="0"/>
              <a:t>　</a:t>
            </a:r>
            <a:r>
              <a:rPr lang="ja-JP" altLang="en-US" sz="3200" dirty="0" smtClean="0"/>
              <a:t>２．解析条件</a:t>
            </a:r>
            <a:endParaRPr kumimoji="1" lang="ja-JP" altLang="en-US" sz="3200" dirty="0"/>
          </a:p>
        </p:txBody>
      </p:sp>
      <p:sp>
        <p:nvSpPr>
          <p:cNvPr id="3" name="コンテンツ プレースホルダ 2"/>
          <p:cNvSpPr>
            <a:spLocks noGrp="1"/>
          </p:cNvSpPr>
          <p:nvPr>
            <p:ph idx="1"/>
          </p:nvPr>
        </p:nvSpPr>
        <p:spPr>
          <a:xfrm>
            <a:off x="457200" y="1500174"/>
            <a:ext cx="8115328" cy="5214974"/>
          </a:xfrm>
        </p:spPr>
        <p:txBody>
          <a:bodyPr>
            <a:normAutofit fontScale="92500" lnSpcReduction="10000"/>
          </a:bodyPr>
          <a:lstStyle/>
          <a:p>
            <a:pPr>
              <a:buNone/>
            </a:pPr>
            <a:r>
              <a:rPr lang="ja-JP" altLang="en-US" sz="2800" dirty="0" smtClean="0"/>
              <a:t>　</a:t>
            </a:r>
            <a:r>
              <a:rPr lang="ja-JP" altLang="en-US" sz="2600" b="1" u="sng" dirty="0" smtClean="0"/>
              <a:t>Ｉｎｆｏｗｏｒｋｓ ＣＳ</a:t>
            </a:r>
            <a:r>
              <a:rPr lang="ja-JP" altLang="en-US" sz="2400" dirty="0" smtClean="0"/>
              <a:t>を用い</a:t>
            </a:r>
            <a:r>
              <a:rPr lang="ja-JP" altLang="ja-JP" sz="2400" dirty="0" smtClean="0"/>
              <a:t>、下水管路網を考慮した</a:t>
            </a:r>
            <a:r>
              <a:rPr lang="ja-JP" altLang="en-US" sz="2400" dirty="0" smtClean="0"/>
              <a:t>氾濫</a:t>
            </a:r>
            <a:r>
              <a:rPr lang="ja-JP" altLang="ja-JP" sz="2400" dirty="0" smtClean="0"/>
              <a:t>解析を</a:t>
            </a:r>
            <a:r>
              <a:rPr lang="ja-JP" altLang="en-US" sz="2400" dirty="0" smtClean="0"/>
              <a:t>行う。その際、下水道と地上部のマンホールを通じた水のやり取りを組み合わせた</a:t>
            </a:r>
            <a:r>
              <a:rPr lang="ja-JP" altLang="en-US" sz="2400" b="1" dirty="0" smtClean="0"/>
              <a:t>①数値解析モデル</a:t>
            </a:r>
            <a:r>
              <a:rPr lang="ja-JP" altLang="en-US" sz="2400" dirty="0" smtClean="0"/>
              <a:t>と地表の</a:t>
            </a:r>
            <a:r>
              <a:rPr lang="ja-JP" altLang="en-US" sz="2400" b="1" dirty="0" smtClean="0"/>
              <a:t>②氾濫解析モデル</a:t>
            </a:r>
            <a:r>
              <a:rPr lang="ja-JP" altLang="en-US" sz="2400" dirty="0" smtClean="0"/>
              <a:t>を用いる。</a:t>
            </a:r>
            <a:endParaRPr kumimoji="1" lang="en-US" altLang="ja-JP" sz="2400" dirty="0" smtClean="0"/>
          </a:p>
          <a:p>
            <a:pPr>
              <a:buNone/>
            </a:pPr>
            <a:r>
              <a:rPr kumimoji="1" lang="ja-JP" altLang="en-US" sz="2800" dirty="0" smtClean="0"/>
              <a:t>　</a:t>
            </a:r>
            <a:endParaRPr lang="en-US" altLang="ja-JP" sz="1600" dirty="0" smtClean="0"/>
          </a:p>
          <a:p>
            <a:pPr>
              <a:buNone/>
            </a:pPr>
            <a:r>
              <a:rPr lang="ja-JP" altLang="en-US" sz="2400" dirty="0" smtClean="0"/>
              <a:t>　</a:t>
            </a:r>
            <a:endParaRPr lang="en-US" altLang="ja-JP" sz="1800" dirty="0" smtClean="0"/>
          </a:p>
          <a:p>
            <a:pPr>
              <a:buNone/>
            </a:pPr>
            <a:endParaRPr lang="en-US" altLang="ja-JP" sz="2400" dirty="0" smtClean="0"/>
          </a:p>
          <a:p>
            <a:pPr>
              <a:buNone/>
            </a:pPr>
            <a:endParaRPr lang="en-US" altLang="ja-JP" sz="2000" dirty="0" smtClean="0"/>
          </a:p>
          <a:p>
            <a:pPr>
              <a:buNone/>
            </a:pPr>
            <a:endParaRPr lang="en-US" altLang="ja-JP" sz="2000" dirty="0" smtClean="0"/>
          </a:p>
          <a:p>
            <a:pPr>
              <a:buNone/>
            </a:pPr>
            <a:endParaRPr lang="en-US" altLang="ja-JP" sz="2400" dirty="0" smtClean="0"/>
          </a:p>
          <a:p>
            <a:pPr>
              <a:buNone/>
            </a:pPr>
            <a:endParaRPr lang="en-US" altLang="ja-JP" sz="2400" dirty="0" smtClean="0"/>
          </a:p>
          <a:p>
            <a:pPr>
              <a:buNone/>
            </a:pPr>
            <a:endParaRPr lang="en-US" altLang="ja-JP" sz="1800" dirty="0" smtClean="0"/>
          </a:p>
          <a:p>
            <a:pPr>
              <a:buNone/>
            </a:pPr>
            <a:endParaRPr lang="en-US" altLang="ja-JP" sz="1800" dirty="0" smtClean="0"/>
          </a:p>
          <a:p>
            <a:pPr>
              <a:buNone/>
            </a:pPr>
            <a:endParaRPr lang="en-US" altLang="ja-JP" sz="1400" dirty="0" smtClean="0"/>
          </a:p>
          <a:p>
            <a:pPr algn="ctr">
              <a:buNone/>
            </a:pPr>
            <a:r>
              <a:rPr lang="ja-JP" altLang="en-US" sz="1400" dirty="0" smtClean="0"/>
              <a:t>　　　　　　　　　　　　　　　　　　　　　　　　　　　　　　　　　　　</a:t>
            </a:r>
            <a:endParaRPr lang="en-US" altLang="ja-JP" sz="1400" dirty="0" smtClean="0"/>
          </a:p>
        </p:txBody>
      </p:sp>
      <p:pic>
        <p:nvPicPr>
          <p:cNvPr id="1028"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55977" y="3143248"/>
            <a:ext cx="4788024" cy="2944918"/>
          </a:xfrm>
          <a:prstGeom prst="rect">
            <a:avLst/>
          </a:prstGeom>
          <a:noFill/>
          <a:ln w="9525">
            <a:noFill/>
            <a:miter lim="800000"/>
            <a:headEnd/>
            <a:tailEnd/>
          </a:ln>
          <a:effectLst/>
        </p:spPr>
      </p:pic>
      <p:sp>
        <p:nvSpPr>
          <p:cNvPr id="5" name="テキスト ボックス 4"/>
          <p:cNvSpPr txBox="1"/>
          <p:nvPr/>
        </p:nvSpPr>
        <p:spPr>
          <a:xfrm>
            <a:off x="6372200" y="5949280"/>
            <a:ext cx="2475358" cy="369332"/>
          </a:xfrm>
          <a:prstGeom prst="rect">
            <a:avLst/>
          </a:prstGeom>
          <a:noFill/>
        </p:spPr>
        <p:txBody>
          <a:bodyPr wrap="none" rtlCol="0">
            <a:spAutoFit/>
          </a:bodyPr>
          <a:lstStyle/>
          <a:p>
            <a:r>
              <a:rPr lang="ja-JP" altLang="en-US" dirty="0" smtClean="0"/>
              <a:t>　</a:t>
            </a:r>
            <a:r>
              <a:rPr lang="ja-JP" altLang="en-US" sz="1000" dirty="0" smtClean="0"/>
              <a:t>（財団法人　国土技術開発センターより）</a:t>
            </a:r>
            <a:endParaRPr lang="en-US" altLang="ja-JP" sz="1000" dirty="0" smtClean="0"/>
          </a:p>
        </p:txBody>
      </p:sp>
      <p:sp>
        <p:nvSpPr>
          <p:cNvPr id="7" name="雲形吹き出し 6"/>
          <p:cNvSpPr/>
          <p:nvPr/>
        </p:nvSpPr>
        <p:spPr>
          <a:xfrm>
            <a:off x="142844" y="3571876"/>
            <a:ext cx="4214842" cy="2286016"/>
          </a:xfrm>
          <a:prstGeom prst="cloudCallout">
            <a:avLst>
              <a:gd name="adj1" fmla="val -39922"/>
              <a:gd name="adj2" fmla="val -9845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altLang="ja-JP" sz="1600" b="1" dirty="0" smtClean="0">
                <a:latin typeface="ＭＳ Ｐゴシック" pitchFamily="50" charset="-128"/>
                <a:ea typeface="ＭＳ Ｐゴシック" pitchFamily="50" charset="-128"/>
              </a:rPr>
              <a:t>※</a:t>
            </a:r>
            <a:r>
              <a:rPr lang="ja-JP" altLang="en-US" sz="2000" b="1" u="sng" dirty="0" smtClean="0">
                <a:latin typeface="ＭＳ Ｐゴシック" pitchFamily="50" charset="-128"/>
                <a:ea typeface="ＭＳ Ｐゴシック" pitchFamily="50" charset="-128"/>
              </a:rPr>
              <a:t>Ｉｎｆｏｗｏｒｋｓ　ＣＳ</a:t>
            </a:r>
            <a:r>
              <a:rPr lang="ja-JP" altLang="en-US" sz="1600" b="1" dirty="0" smtClean="0">
                <a:latin typeface="ＭＳ Ｐゴシック" pitchFamily="50" charset="-128"/>
                <a:ea typeface="ＭＳ Ｐゴシック" pitchFamily="50" charset="-128"/>
              </a:rPr>
              <a:t>とは？</a:t>
            </a:r>
            <a:endParaRPr lang="en-US" altLang="ja-JP" sz="1600" b="1" dirty="0" smtClean="0">
              <a:latin typeface="ＭＳ Ｐゴシック" pitchFamily="50" charset="-128"/>
              <a:ea typeface="ＭＳ Ｐゴシック" pitchFamily="50" charset="-128"/>
            </a:endParaRPr>
          </a:p>
          <a:p>
            <a:pPr algn="ctr">
              <a:buNone/>
            </a:pPr>
            <a:r>
              <a:rPr lang="ja-JP" altLang="en-US" dirty="0" smtClean="0">
                <a:latin typeface="ＭＳ Ｐゴシック" pitchFamily="50" charset="-128"/>
                <a:ea typeface="ＭＳ Ｐゴシック" pitchFamily="50" charset="-128"/>
              </a:rPr>
              <a:t>　下水ネットワークを包括的に管理できるシステム</a:t>
            </a:r>
            <a:endParaRPr lang="en-US" altLang="ja-JP" b="1" dirty="0" smtClean="0">
              <a:latin typeface="ＭＳ Ｐゴシック" pitchFamily="50" charset="-128"/>
              <a:ea typeface="ＭＳ Ｐゴシック" pitchFamily="50" charset="-128"/>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角丸四角形 23"/>
          <p:cNvSpPr/>
          <p:nvPr/>
        </p:nvSpPr>
        <p:spPr>
          <a:xfrm>
            <a:off x="357158" y="3178873"/>
            <a:ext cx="8572560" cy="3571900"/>
          </a:xfrm>
          <a:prstGeom prst="roundRect">
            <a:avLst>
              <a:gd name="adj" fmla="val 9685"/>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357158" y="1428736"/>
            <a:ext cx="8572560" cy="1643074"/>
          </a:xfrm>
          <a:prstGeom prst="roundRect">
            <a:avLst/>
          </a:prstGeom>
          <a:blipFill>
            <a:blip r:embed="rId4"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6"/>
          <p:cNvSpPr>
            <a:spLocks noGrp="1"/>
          </p:cNvSpPr>
          <p:nvPr>
            <p:ph type="title"/>
          </p:nvPr>
        </p:nvSpPr>
        <p:spPr>
          <a:xfrm>
            <a:off x="642910" y="571480"/>
            <a:ext cx="8158162" cy="785818"/>
          </a:xfrm>
        </p:spPr>
        <p:txBody>
          <a:bodyPr>
            <a:noAutofit/>
          </a:bodyPr>
          <a:lstStyle/>
          <a:p>
            <a:pPr lvl="0" algn="l"/>
            <a:r>
              <a:rPr lang="ja-JP" altLang="en-US" sz="3200" dirty="0" smtClean="0"/>
              <a:t>①数値解析モデル</a:t>
            </a:r>
            <a:endParaRPr kumimoji="1" lang="ja-JP" altLang="en-US" sz="3200" dirty="0"/>
          </a:p>
        </p:txBody>
      </p:sp>
      <p:sp>
        <p:nvSpPr>
          <p:cNvPr id="8" name="コンテンツ プレースホルダ 7"/>
          <p:cNvSpPr>
            <a:spLocks noGrp="1"/>
          </p:cNvSpPr>
          <p:nvPr>
            <p:ph idx="1"/>
          </p:nvPr>
        </p:nvSpPr>
        <p:spPr>
          <a:xfrm>
            <a:off x="457200" y="1500174"/>
            <a:ext cx="8229600" cy="1571635"/>
          </a:xfrm>
        </p:spPr>
        <p:txBody>
          <a:bodyPr>
            <a:normAutofit/>
          </a:bodyPr>
          <a:lstStyle/>
          <a:p>
            <a:pPr>
              <a:buNone/>
            </a:pPr>
            <a:r>
              <a:rPr kumimoji="1" lang="ja-JP" altLang="en-US" sz="2400" b="1" dirty="0" smtClean="0"/>
              <a:t>・地表面流出モデル</a:t>
            </a:r>
            <a:endParaRPr kumimoji="1" lang="en-US" altLang="ja-JP" sz="2400" b="1" dirty="0" smtClean="0"/>
          </a:p>
          <a:p>
            <a:pPr>
              <a:buNone/>
            </a:pPr>
            <a:endParaRPr kumimoji="1" lang="en-US" altLang="ja-JP" sz="1050" dirty="0" smtClean="0"/>
          </a:p>
          <a:p>
            <a:pPr algn="ctr">
              <a:buNone/>
            </a:pPr>
            <a:r>
              <a:rPr lang="en-US" sz="1800" dirty="0" smtClean="0">
                <a:latin typeface="Times New Roman" pitchFamily="18" charset="0"/>
                <a:cs typeface="Times New Roman" pitchFamily="18" charset="0"/>
              </a:rPr>
              <a:t>S=</a:t>
            </a:r>
            <a:r>
              <a:rPr lang="en-US" sz="1800" dirty="0" err="1" smtClean="0">
                <a:latin typeface="Times New Roman" pitchFamily="18" charset="0"/>
                <a:cs typeface="Times New Roman" pitchFamily="18" charset="0"/>
              </a:rPr>
              <a:t>kQ</a:t>
            </a:r>
            <a:endParaRPr lang="en-US" sz="1800" dirty="0" smtClean="0">
              <a:latin typeface="Times New Roman" pitchFamily="18" charset="0"/>
              <a:cs typeface="Times New Roman" pitchFamily="18" charset="0"/>
            </a:endParaRPr>
          </a:p>
          <a:p>
            <a:pPr algn="ctr">
              <a:buNone/>
            </a:pPr>
            <a:endParaRPr lang="ja-JP" altLang="en-US" sz="1050" dirty="0" smtClean="0">
              <a:latin typeface="Times New Roman" pitchFamily="18" charset="0"/>
              <a:cs typeface="Times New Roman" pitchFamily="18" charset="0"/>
            </a:endParaRPr>
          </a:p>
          <a:p>
            <a:pPr algn="ctr">
              <a:buNone/>
            </a:pPr>
            <a:r>
              <a:rPr lang="ja-JP" altLang="en-US" sz="1600" dirty="0" smtClean="0"/>
              <a:t>（</a:t>
            </a:r>
            <a:r>
              <a:rPr lang="en-US" sz="1600" dirty="0" smtClean="0"/>
              <a:t>S:</a:t>
            </a:r>
            <a:r>
              <a:rPr lang="ja-JP" altLang="en-US" sz="1600" dirty="0" smtClean="0"/>
              <a:t>貯留量（</a:t>
            </a:r>
            <a:r>
              <a:rPr lang="en-US" sz="1600" dirty="0" smtClean="0"/>
              <a:t>m</a:t>
            </a:r>
            <a:r>
              <a:rPr lang="en-US" sz="1600" baseline="30000" dirty="0" smtClean="0"/>
              <a:t>3</a:t>
            </a:r>
            <a:r>
              <a:rPr lang="ja-JP" altLang="en-US" sz="1600" dirty="0" smtClean="0"/>
              <a:t>）、</a:t>
            </a:r>
            <a:r>
              <a:rPr lang="en-US" sz="1600" dirty="0" smtClean="0"/>
              <a:t>Q:</a:t>
            </a:r>
            <a:r>
              <a:rPr lang="ja-JP" altLang="en-US" sz="1600" dirty="0" smtClean="0"/>
              <a:t>流出量（</a:t>
            </a:r>
            <a:r>
              <a:rPr lang="en-US" sz="1600" dirty="0" smtClean="0"/>
              <a:t>m</a:t>
            </a:r>
            <a:r>
              <a:rPr lang="en-US" sz="1600" baseline="30000" dirty="0" smtClean="0"/>
              <a:t>3</a:t>
            </a:r>
            <a:r>
              <a:rPr lang="en-US" sz="1600" dirty="0" smtClean="0"/>
              <a:t>/s</a:t>
            </a:r>
            <a:r>
              <a:rPr lang="ja-JP" altLang="en-US" sz="1600" dirty="0" smtClean="0"/>
              <a:t>）、</a:t>
            </a:r>
            <a:r>
              <a:rPr lang="en-US" sz="1600" dirty="0" smtClean="0"/>
              <a:t>k:</a:t>
            </a:r>
            <a:r>
              <a:rPr lang="ja-JP" altLang="en-US" sz="1600" dirty="0" smtClean="0"/>
              <a:t>線形貯留係数）</a:t>
            </a:r>
            <a:endParaRPr kumimoji="1" lang="ja-JP" altLang="en-US" sz="1600" dirty="0"/>
          </a:p>
        </p:txBody>
      </p:sp>
      <p:sp>
        <p:nvSpPr>
          <p:cNvPr id="11" name="テキスト ボックス 10"/>
          <p:cNvSpPr txBox="1"/>
          <p:nvPr/>
        </p:nvSpPr>
        <p:spPr>
          <a:xfrm>
            <a:off x="500034" y="3202623"/>
            <a:ext cx="2776722" cy="461665"/>
          </a:xfrm>
          <a:prstGeom prst="rect">
            <a:avLst/>
          </a:prstGeom>
          <a:noFill/>
        </p:spPr>
        <p:txBody>
          <a:bodyPr wrap="none" rtlCol="0">
            <a:spAutoFit/>
          </a:bodyPr>
          <a:lstStyle/>
          <a:p>
            <a:r>
              <a:rPr kumimoji="1" lang="ja-JP" altLang="en-US" sz="2400" b="1" dirty="0" smtClean="0"/>
              <a:t>・下水道管路モデル</a:t>
            </a:r>
            <a:endParaRPr kumimoji="1" lang="ja-JP" altLang="en-US" sz="2400" b="1" dirty="0"/>
          </a:p>
        </p:txBody>
      </p:sp>
      <p:pic>
        <p:nvPicPr>
          <p:cNvPr id="1034"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987824" y="3752657"/>
            <a:ext cx="1095375" cy="466725"/>
          </a:xfrm>
          <a:prstGeom prst="rect">
            <a:avLst/>
          </a:prstGeom>
          <a:noFill/>
        </p:spPr>
      </p:pic>
      <p:sp>
        <p:nvSpPr>
          <p:cNvPr id="1036" name="Rectangle 12"/>
          <p:cNvSpPr>
            <a:spLocks noChangeArrowheads="1"/>
          </p:cNvSpPr>
          <p:nvPr/>
        </p:nvSpPr>
        <p:spPr bwMode="auto">
          <a:xfrm>
            <a:off x="0" y="923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smtClean="0">
              <a:ln>
                <a:noFill/>
              </a:ln>
              <a:solidFill>
                <a:schemeClr val="tx1"/>
              </a:solidFill>
              <a:effectLst/>
              <a:latin typeface="Arial" pitchFamily="34" charset="0"/>
              <a:ea typeface="ＭＳ Ｐゴシック" pitchFamily="50" charset="-128"/>
            </a:endParaRPr>
          </a:p>
        </p:txBody>
      </p:sp>
      <p:sp>
        <p:nvSpPr>
          <p:cNvPr id="25" name="正方形/長方形 24"/>
          <p:cNvSpPr/>
          <p:nvPr/>
        </p:nvSpPr>
        <p:spPr>
          <a:xfrm>
            <a:off x="1403648" y="3812790"/>
            <a:ext cx="1338828" cy="369332"/>
          </a:xfrm>
          <a:prstGeom prst="rect">
            <a:avLst/>
          </a:prstGeom>
        </p:spPr>
        <p:txBody>
          <a:bodyPr wrap="none">
            <a:spAutoFit/>
          </a:bodyPr>
          <a:lstStyle/>
          <a:p>
            <a:r>
              <a:rPr lang="ja-JP" altLang="en-US" dirty="0" smtClean="0"/>
              <a:t>＜連続式＞</a:t>
            </a:r>
            <a:endParaRPr lang="ja-JP" altLang="en-US" dirty="0"/>
          </a:p>
        </p:txBody>
      </p:sp>
      <p:sp>
        <p:nvSpPr>
          <p:cNvPr id="1038" name="Rectangle 14"/>
          <p:cNvSpPr>
            <a:spLocks noChangeArrowheads="1"/>
          </p:cNvSpPr>
          <p:nvPr/>
        </p:nvSpPr>
        <p:spPr bwMode="auto">
          <a:xfrm>
            <a:off x="1187624" y="4472737"/>
            <a:ext cx="178595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＜運動方程式＞</a:t>
            </a:r>
            <a:r>
              <a:rPr kumimoji="1" lang="ja-JP" sz="10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　</a:t>
            </a:r>
            <a:endParaRPr kumimoji="1" lang="ja-JP" sz="1800" b="0" i="0" u="none" strike="noStrike" cap="none" normalizeH="0" baseline="0" dirty="0" smtClean="0">
              <a:ln>
                <a:noFill/>
              </a:ln>
              <a:solidFill>
                <a:schemeClr val="tx1"/>
              </a:solidFill>
              <a:effectLst/>
              <a:latin typeface="Arial" pitchFamily="34" charset="0"/>
              <a:ea typeface="ＭＳ Ｐゴシック" pitchFamily="50" charset="-128"/>
            </a:endParaRPr>
          </a:p>
        </p:txBody>
      </p:sp>
      <p:pic>
        <p:nvPicPr>
          <p:cNvPr id="1037" name="Picture 1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059832" y="4400729"/>
            <a:ext cx="3352602" cy="522325"/>
          </a:xfrm>
          <a:prstGeom prst="rect">
            <a:avLst/>
          </a:prstGeom>
          <a:noFill/>
        </p:spPr>
      </p:pic>
      <p:sp>
        <p:nvSpPr>
          <p:cNvPr id="1039" name="Rectangle 15"/>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smtClean="0">
              <a:ln>
                <a:noFill/>
              </a:ln>
              <a:solidFill>
                <a:schemeClr val="tx1"/>
              </a:solidFill>
              <a:effectLst/>
              <a:latin typeface="Arial" pitchFamily="34" charset="0"/>
              <a:ea typeface="ＭＳ Ｐゴシック" pitchFamily="50" charset="-128"/>
            </a:endParaRPr>
          </a:p>
        </p:txBody>
      </p:sp>
      <p:sp>
        <p:nvSpPr>
          <p:cNvPr id="1041"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1043"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grpSp>
        <p:nvGrpSpPr>
          <p:cNvPr id="2" name="グループ化 32"/>
          <p:cNvGrpSpPr/>
          <p:nvPr/>
        </p:nvGrpSpPr>
        <p:grpSpPr>
          <a:xfrm>
            <a:off x="1142976" y="5143512"/>
            <a:ext cx="6643734" cy="1500222"/>
            <a:chOff x="1643042" y="4929174"/>
            <a:chExt cx="6643734" cy="1500222"/>
          </a:xfrm>
        </p:grpSpPr>
        <p:sp>
          <p:nvSpPr>
            <p:cNvPr id="21" name="コンテンツ プレースホルダ 2"/>
            <p:cNvSpPr txBox="1">
              <a:spLocks/>
            </p:cNvSpPr>
            <p:nvPr/>
          </p:nvSpPr>
          <p:spPr>
            <a:xfrm>
              <a:off x="1643042" y="4929174"/>
              <a:ext cx="6643734" cy="1500222"/>
            </a:xfrm>
            <a:prstGeom prst="rect">
              <a:avLst/>
            </a:prstGeom>
          </p:spPr>
          <p:txBody>
            <a:bodyPr vert="horz" rtlCol="0">
              <a:normAutofit lnSpcReduction="10000"/>
            </a:bodyPr>
            <a:lstStyle/>
            <a:p>
              <a:pPr marL="342900" lvl="0" indent="-342900">
                <a:spcBef>
                  <a:spcPct val="20000"/>
                </a:spcBef>
                <a:buClr>
                  <a:schemeClr val="accent1">
                    <a:shade val="75000"/>
                  </a:schemeClr>
                </a:buClr>
                <a:buSzPct val="60000"/>
              </a:pPr>
              <a:r>
                <a:rPr kumimoji="1" lang="en-US" sz="1600" b="0" i="0" u="none" strike="noStrike" kern="0" cap="none" spc="0" normalizeH="0" baseline="0" noProof="0" dirty="0" smtClean="0">
                  <a:ln>
                    <a:noFill/>
                  </a:ln>
                  <a:solidFill>
                    <a:schemeClr val="tx2"/>
                  </a:solidFill>
                  <a:effectLst/>
                  <a:uLnTx/>
                  <a:uFillTx/>
                  <a:latin typeface="+mn-lt"/>
                  <a:ea typeface="+mn-ea"/>
                  <a:cs typeface="+mn-cs"/>
                </a:rPr>
                <a:t>v:</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流速（</a:t>
              </a:r>
              <a:r>
                <a:rPr kumimoji="1" lang="en-US" sz="1600" b="0" i="0" u="none" strike="noStrike" kern="0" cap="none" spc="0" normalizeH="0" baseline="0" noProof="0" dirty="0" smtClean="0">
                  <a:ln>
                    <a:noFill/>
                  </a:ln>
                  <a:solidFill>
                    <a:schemeClr val="tx2"/>
                  </a:solidFill>
                  <a:effectLst/>
                  <a:uLnTx/>
                  <a:uFillTx/>
                  <a:latin typeface="+mn-lt"/>
                  <a:ea typeface="+mn-ea"/>
                  <a:cs typeface="+mn-cs"/>
                </a:rPr>
                <a:t>m/s</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a:t>
              </a:r>
              <a:r>
                <a:rPr kumimoji="1" lang="en-US" sz="1600" b="0" i="0" u="none" strike="noStrike" kern="0" cap="none" spc="0" normalizeH="0" baseline="0" noProof="0" dirty="0" smtClean="0">
                  <a:ln>
                    <a:noFill/>
                  </a:ln>
                  <a:solidFill>
                    <a:schemeClr val="tx2"/>
                  </a:solidFill>
                  <a:effectLst/>
                  <a:uLnTx/>
                  <a:uFillTx/>
                  <a:latin typeface="+mn-lt"/>
                  <a:ea typeface="+mn-ea"/>
                  <a:cs typeface="+mn-cs"/>
                </a:rPr>
                <a:t>g:</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重力加速度（</a:t>
              </a:r>
              <a:r>
                <a:rPr kumimoji="1" lang="en-US" sz="1600" b="0" i="0" u="none" strike="noStrike" kern="0" cap="none" spc="0" normalizeH="0" baseline="0" noProof="0" dirty="0" smtClean="0">
                  <a:ln>
                    <a:noFill/>
                  </a:ln>
                  <a:solidFill>
                    <a:schemeClr val="tx2"/>
                  </a:solidFill>
                  <a:effectLst/>
                  <a:uLnTx/>
                  <a:uFillTx/>
                  <a:latin typeface="+mn-lt"/>
                  <a:ea typeface="+mn-ea"/>
                  <a:cs typeface="+mn-cs"/>
                </a:rPr>
                <a:t>m/s</a:t>
              </a:r>
              <a:r>
                <a:rPr kumimoji="1" lang="en-US" sz="1600" b="0" i="0" u="none" strike="noStrike" kern="0" cap="none" spc="0" normalizeH="0" baseline="30000" noProof="0" dirty="0" smtClean="0">
                  <a:ln>
                    <a:noFill/>
                  </a:ln>
                  <a:solidFill>
                    <a:schemeClr val="tx2"/>
                  </a:solidFill>
                  <a:effectLst/>
                  <a:uLnTx/>
                  <a:uFillTx/>
                  <a:latin typeface="+mn-lt"/>
                  <a:ea typeface="+mn-ea"/>
                  <a:cs typeface="+mn-cs"/>
                </a:rPr>
                <a:t>2</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a:t>
              </a:r>
              <a:r>
                <a:rPr kumimoji="1" lang="en-US" sz="1600" b="0" i="0" u="none" strike="noStrike" kern="0" cap="none" spc="0" normalizeH="0" baseline="0" noProof="0" dirty="0" smtClean="0">
                  <a:ln>
                    <a:noFill/>
                  </a:ln>
                  <a:solidFill>
                    <a:schemeClr val="tx2"/>
                  </a:solidFill>
                  <a:effectLst/>
                  <a:uLnTx/>
                  <a:uFillTx/>
                  <a:latin typeface="+mn-lt"/>
                  <a:ea typeface="+mn-ea"/>
                  <a:cs typeface="+mn-cs"/>
                </a:rPr>
                <a:t>t:</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時間（</a:t>
              </a:r>
              <a:r>
                <a:rPr kumimoji="1" lang="en-US" sz="1600" b="0" i="0" u="none" strike="noStrike" kern="0" cap="none" spc="0" normalizeH="0" baseline="0" noProof="0" dirty="0" smtClean="0">
                  <a:ln>
                    <a:noFill/>
                  </a:ln>
                  <a:solidFill>
                    <a:schemeClr val="tx2"/>
                  </a:solidFill>
                  <a:effectLst/>
                  <a:uLnTx/>
                  <a:uFillTx/>
                  <a:latin typeface="+mn-lt"/>
                  <a:ea typeface="+mn-ea"/>
                  <a:cs typeface="+mn-cs"/>
                </a:rPr>
                <a:t>sec.</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a:t>
              </a:r>
              <a:r>
                <a:rPr kumimoji="1" lang="en-US" sz="1600" b="0" i="0" u="none" strike="noStrike" kern="0" cap="none" spc="0" normalizeH="0" baseline="0" noProof="0" dirty="0" smtClean="0">
                  <a:ln>
                    <a:noFill/>
                  </a:ln>
                  <a:solidFill>
                    <a:schemeClr val="tx2"/>
                  </a:solidFill>
                  <a:effectLst/>
                  <a:uLnTx/>
                  <a:uFillTx/>
                  <a:latin typeface="+mn-lt"/>
                  <a:ea typeface="+mn-ea"/>
                  <a:cs typeface="+mn-cs"/>
                </a:rPr>
                <a:t>R:</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径深（</a:t>
              </a:r>
              <a:r>
                <a:rPr kumimoji="1" lang="en-US" sz="1600" b="0" i="0" u="none" strike="noStrike" kern="0" cap="none" spc="0" normalizeH="0" baseline="0" noProof="0" dirty="0" smtClean="0">
                  <a:ln>
                    <a:noFill/>
                  </a:ln>
                  <a:solidFill>
                    <a:schemeClr val="tx2"/>
                  </a:solidFill>
                  <a:effectLst/>
                  <a:uLnTx/>
                  <a:uFillTx/>
                  <a:latin typeface="+mn-lt"/>
                  <a:ea typeface="+mn-ea"/>
                  <a:cs typeface="+mn-cs"/>
                </a:rPr>
                <a:t>m</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a:t>
              </a:r>
              <a:r>
                <a:rPr kumimoji="1" lang="en-US" sz="1600" b="0" i="0" u="none" strike="noStrike" kern="0" cap="none" spc="0" normalizeH="0" baseline="0" noProof="0" dirty="0" smtClean="0">
                  <a:ln>
                    <a:noFill/>
                  </a:ln>
                  <a:solidFill>
                    <a:schemeClr val="tx2"/>
                  </a:solidFill>
                  <a:effectLst/>
                  <a:uLnTx/>
                  <a:uFillTx/>
                  <a:latin typeface="+mn-lt"/>
                  <a:ea typeface="+mn-ea"/>
                  <a:cs typeface="+mn-cs"/>
                </a:rPr>
                <a:t>n:</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粗度係数、</a:t>
              </a:r>
              <a:r>
                <a:rPr kumimoji="1" lang="en-US" sz="1600" b="0" i="0" u="none" strike="noStrike" kern="0" cap="none" spc="0" normalizeH="0" baseline="0" noProof="0" dirty="0" smtClean="0">
                  <a:ln>
                    <a:noFill/>
                  </a:ln>
                  <a:solidFill>
                    <a:schemeClr val="tx2"/>
                  </a:solidFill>
                  <a:effectLst/>
                  <a:uLnTx/>
                  <a:uFillTx/>
                  <a:latin typeface="+mn-lt"/>
                  <a:ea typeface="+mn-ea"/>
                  <a:cs typeface="+mn-cs"/>
                </a:rPr>
                <a:t>H:</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水頭（水位）、</a:t>
              </a:r>
              <a:r>
                <a:rPr kumimoji="1" lang="en-US" sz="1600" b="0" i="0" u="none" strike="noStrike" kern="0" cap="none" spc="0" normalizeH="0" baseline="0" noProof="0" dirty="0" smtClean="0">
                  <a:ln>
                    <a:noFill/>
                  </a:ln>
                  <a:solidFill>
                    <a:schemeClr val="tx2"/>
                  </a:solidFill>
                  <a:effectLst/>
                  <a:uLnTx/>
                  <a:uFillTx/>
                  <a:latin typeface="+mn-lt"/>
                  <a:ea typeface="+mn-ea"/>
                  <a:cs typeface="+mn-cs"/>
                </a:rPr>
                <a:t>A:</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通水断面積（</a:t>
              </a:r>
              <a:r>
                <a:rPr kumimoji="1" lang="en-US" sz="1600" b="0" i="0" u="none" strike="noStrike" kern="0" cap="none" spc="0" normalizeH="0" baseline="0" noProof="0" dirty="0" smtClean="0">
                  <a:ln>
                    <a:noFill/>
                  </a:ln>
                  <a:solidFill>
                    <a:schemeClr val="tx2"/>
                  </a:solidFill>
                  <a:effectLst/>
                  <a:uLnTx/>
                  <a:uFillTx/>
                  <a:latin typeface="+mn-lt"/>
                  <a:ea typeface="+mn-ea"/>
                  <a:cs typeface="+mn-cs"/>
                </a:rPr>
                <a:t>m</a:t>
              </a:r>
              <a:r>
                <a:rPr kumimoji="1" lang="en-US" sz="1600" b="0" i="0" u="none" strike="noStrike" kern="0" cap="none" spc="0" normalizeH="0" baseline="30000" noProof="0" dirty="0" smtClean="0">
                  <a:ln>
                    <a:noFill/>
                  </a:ln>
                  <a:solidFill>
                    <a:schemeClr val="tx2"/>
                  </a:solidFill>
                  <a:effectLst/>
                  <a:uLnTx/>
                  <a:uFillTx/>
                  <a:latin typeface="+mn-lt"/>
                  <a:ea typeface="+mn-ea"/>
                  <a:cs typeface="+mn-cs"/>
                </a:rPr>
                <a:t>2</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a:t>
              </a:r>
              <a:r>
                <a:rPr kumimoji="1" lang="en-US" sz="1600" b="0" i="0" u="none" strike="noStrike" kern="0" cap="none" spc="0" normalizeH="0" baseline="0" noProof="0" dirty="0" smtClean="0">
                  <a:ln>
                    <a:noFill/>
                  </a:ln>
                  <a:solidFill>
                    <a:schemeClr val="tx2"/>
                  </a:solidFill>
                  <a:effectLst/>
                  <a:uLnTx/>
                  <a:uFillTx/>
                  <a:latin typeface="+mn-lt"/>
                  <a:ea typeface="+mn-ea"/>
                  <a:cs typeface="+mn-cs"/>
                </a:rPr>
                <a:t>Q:</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流量（</a:t>
              </a:r>
              <a:r>
                <a:rPr kumimoji="1" lang="en-US" sz="1600" b="0" i="0" u="none" strike="noStrike" kern="0" cap="none" spc="0" normalizeH="0" baseline="0" noProof="0" dirty="0" smtClean="0">
                  <a:ln>
                    <a:noFill/>
                  </a:ln>
                  <a:solidFill>
                    <a:schemeClr val="tx2"/>
                  </a:solidFill>
                  <a:effectLst/>
                  <a:uLnTx/>
                  <a:uFillTx/>
                  <a:latin typeface="+mn-lt"/>
                  <a:ea typeface="+mn-ea"/>
                  <a:cs typeface="+mn-cs"/>
                </a:rPr>
                <a:t>m</a:t>
              </a:r>
              <a:r>
                <a:rPr kumimoji="1" lang="en-US" sz="1600" b="0" i="0" u="none" strike="noStrike" kern="0" cap="none" spc="0" normalizeH="0" baseline="30000" noProof="0" dirty="0" smtClean="0">
                  <a:ln>
                    <a:noFill/>
                  </a:ln>
                  <a:solidFill>
                    <a:schemeClr val="tx2"/>
                  </a:solidFill>
                  <a:effectLst/>
                  <a:uLnTx/>
                  <a:uFillTx/>
                  <a:latin typeface="+mn-lt"/>
                  <a:ea typeface="+mn-ea"/>
                  <a:cs typeface="+mn-cs"/>
                </a:rPr>
                <a:t>3</a:t>
              </a:r>
              <a:r>
                <a:rPr kumimoji="1" lang="en-US" sz="1600" b="0" i="0" u="none" strike="noStrike" kern="0" cap="none" spc="0" normalizeH="0" baseline="0" noProof="0" dirty="0" smtClean="0">
                  <a:ln>
                    <a:noFill/>
                  </a:ln>
                  <a:solidFill>
                    <a:schemeClr val="tx2"/>
                  </a:solidFill>
                  <a:effectLst/>
                  <a:uLnTx/>
                  <a:uFillTx/>
                  <a:latin typeface="+mn-lt"/>
                  <a:ea typeface="+mn-ea"/>
                  <a:cs typeface="+mn-cs"/>
                </a:rPr>
                <a:t>/s</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a:t>
              </a:r>
              <a:r>
                <a:rPr kumimoji="1" lang="en-US" sz="1600" b="0" i="0" u="none" strike="noStrike" kern="0" cap="none" spc="0" normalizeH="0" baseline="0" noProof="0" dirty="0" smtClean="0">
                  <a:ln>
                    <a:noFill/>
                  </a:ln>
                  <a:solidFill>
                    <a:schemeClr val="tx2"/>
                  </a:solidFill>
                  <a:effectLst/>
                  <a:uLnTx/>
                  <a:uFillTx/>
                  <a:latin typeface="+mn-lt"/>
                  <a:ea typeface="+mn-ea"/>
                  <a:cs typeface="+mn-cs"/>
                </a:rPr>
                <a:t>q:</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単位幅横流入量（</a:t>
              </a:r>
              <a:r>
                <a:rPr kumimoji="1" lang="en-US" sz="1600" b="0" i="0" u="none" strike="noStrike" kern="0" cap="none" spc="0" normalizeH="0" baseline="0" noProof="0" dirty="0" smtClean="0">
                  <a:ln>
                    <a:noFill/>
                  </a:ln>
                  <a:solidFill>
                    <a:schemeClr val="tx2"/>
                  </a:solidFill>
                  <a:effectLst/>
                  <a:uLnTx/>
                  <a:uFillTx/>
                  <a:latin typeface="+mn-lt"/>
                  <a:ea typeface="+mn-ea"/>
                  <a:cs typeface="+mn-cs"/>
                </a:rPr>
                <a:t>m</a:t>
              </a:r>
              <a:r>
                <a:rPr kumimoji="1" lang="en-US" sz="1600" b="0" i="0" u="none" strike="noStrike" kern="0" cap="none" spc="0" normalizeH="0" baseline="30000" noProof="0" dirty="0" smtClean="0">
                  <a:ln>
                    <a:noFill/>
                  </a:ln>
                  <a:solidFill>
                    <a:schemeClr val="tx2"/>
                  </a:solidFill>
                  <a:effectLst/>
                  <a:uLnTx/>
                  <a:uFillTx/>
                  <a:latin typeface="+mn-lt"/>
                  <a:ea typeface="+mn-ea"/>
                  <a:cs typeface="+mn-cs"/>
                </a:rPr>
                <a:t>3</a:t>
              </a:r>
              <a:r>
                <a:rPr kumimoji="1" lang="en-US" sz="1600" b="0" i="0" u="none" strike="noStrike" kern="0" cap="none" spc="0" normalizeH="0" baseline="0" noProof="0" dirty="0" smtClean="0">
                  <a:ln>
                    <a:noFill/>
                  </a:ln>
                  <a:solidFill>
                    <a:schemeClr val="tx2"/>
                  </a:solidFill>
                  <a:effectLst/>
                  <a:uLnTx/>
                  <a:uFillTx/>
                  <a:latin typeface="+mn-lt"/>
                  <a:ea typeface="+mn-ea"/>
                  <a:cs typeface="+mn-cs"/>
                </a:rPr>
                <a:t>/s/m</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a:t>
              </a:r>
              <a:r>
                <a:rPr kumimoji="1" lang="en-US" sz="1600" b="0" i="0" u="none" strike="noStrike" kern="0" cap="none" spc="0" normalizeH="0" baseline="0" noProof="0" dirty="0" smtClean="0">
                  <a:ln>
                    <a:noFill/>
                  </a:ln>
                  <a:solidFill>
                    <a:schemeClr val="tx2"/>
                  </a:solidFill>
                  <a:effectLst/>
                  <a:uLnTx/>
                  <a:uFillTx/>
                  <a:latin typeface="+mn-lt"/>
                  <a:ea typeface="+mn-ea"/>
                  <a:cs typeface="+mn-cs"/>
                </a:rPr>
                <a:t>h:</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水深（</a:t>
              </a:r>
              <a:r>
                <a:rPr kumimoji="1" lang="en-US" sz="1600" b="0" i="0" u="none" strike="noStrike" kern="0" cap="none" spc="0" normalizeH="0" baseline="0" noProof="0" dirty="0" smtClean="0">
                  <a:ln>
                    <a:noFill/>
                  </a:ln>
                  <a:solidFill>
                    <a:schemeClr val="tx2"/>
                  </a:solidFill>
                  <a:effectLst/>
                  <a:uLnTx/>
                  <a:uFillTx/>
                  <a:latin typeface="+mn-lt"/>
                  <a:ea typeface="+mn-ea"/>
                  <a:cs typeface="+mn-cs"/>
                </a:rPr>
                <a:t>m</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）。ここで、</a:t>
              </a:r>
              <a:r>
                <a:rPr kumimoji="1" lang="en-US" sz="1600" b="0" i="0" u="none" strike="noStrike" kern="0" cap="none" spc="0" normalizeH="0" baseline="0" noProof="0" dirty="0" smtClean="0">
                  <a:ln>
                    <a:noFill/>
                  </a:ln>
                  <a:solidFill>
                    <a:schemeClr val="tx2"/>
                  </a:solidFill>
                  <a:effectLst/>
                  <a:uLnTx/>
                  <a:uFillTx/>
                  <a:latin typeface="+mn-lt"/>
                  <a:ea typeface="+mn-ea"/>
                  <a:cs typeface="+mn-cs"/>
                </a:rPr>
                <a:t>B:</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下水道管内の水面幅、</a:t>
              </a:r>
              <a:r>
                <a:rPr kumimoji="1" lang="en-US" sz="1600" b="0" i="0" u="none" strike="noStrike" kern="0" cap="none" spc="0" normalizeH="0" baseline="0" noProof="0" dirty="0" smtClean="0">
                  <a:ln>
                    <a:noFill/>
                  </a:ln>
                  <a:solidFill>
                    <a:schemeClr val="tx2"/>
                  </a:solidFill>
                  <a:effectLst/>
                  <a:uLnTx/>
                  <a:uFillTx/>
                  <a:latin typeface="+mn-lt"/>
                  <a:ea typeface="+mn-ea"/>
                  <a:cs typeface="+mn-cs"/>
                </a:rPr>
                <a:t>B</a:t>
              </a:r>
              <a:r>
                <a:rPr kumimoji="1" lang="en-US" sz="1600" b="0" i="0" u="none" strike="noStrike" kern="0" cap="none" spc="0" normalizeH="0" baseline="-25000" noProof="0" dirty="0" smtClean="0">
                  <a:ln>
                    <a:noFill/>
                  </a:ln>
                  <a:solidFill>
                    <a:schemeClr val="tx2"/>
                  </a:solidFill>
                  <a:effectLst/>
                  <a:uLnTx/>
                  <a:uFillTx/>
                  <a:latin typeface="+mn-lt"/>
                  <a:ea typeface="+mn-ea"/>
                  <a:cs typeface="+mn-cs"/>
                </a:rPr>
                <a:t>f</a:t>
              </a:r>
              <a:r>
                <a:rPr kumimoji="1" lang="en-US" sz="1600" b="0" i="0" u="none" strike="noStrike" kern="0" cap="none" spc="0" normalizeH="0" baseline="0" noProof="0" dirty="0" smtClean="0">
                  <a:ln>
                    <a:noFill/>
                  </a:ln>
                  <a:solidFill>
                    <a:schemeClr val="tx2"/>
                  </a:solidFill>
                  <a:effectLst/>
                  <a:uLnTx/>
                  <a:uFillTx/>
                  <a:latin typeface="+mn-lt"/>
                  <a:ea typeface="+mn-ea"/>
                  <a:cs typeface="+mn-cs"/>
                </a:rPr>
                <a:t>:</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スロット幅とすると、開水路流の水面幅は</a:t>
              </a:r>
              <a:r>
                <a:rPr kumimoji="1" lang="en-US" sz="1600" b="0" i="0" u="none" strike="noStrike" kern="0" cap="none" spc="0" normalizeH="0" baseline="0" noProof="0" dirty="0" smtClean="0">
                  <a:ln>
                    <a:noFill/>
                  </a:ln>
                  <a:solidFill>
                    <a:schemeClr val="tx2"/>
                  </a:solidFill>
                  <a:effectLst/>
                  <a:uLnTx/>
                  <a:uFillTx/>
                  <a:latin typeface="+mn-lt"/>
                  <a:ea typeface="+mn-ea"/>
                  <a:cs typeface="+mn-cs"/>
                </a:rPr>
                <a:t>B</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　　　　で表わされ、満管流の水面（スロット）幅は　　　　　　　　で与えられ（</a:t>
              </a:r>
              <a:r>
                <a:rPr kumimoji="1" lang="en-US" sz="1600" b="0" i="0" u="none" strike="noStrike" kern="0" cap="none" spc="0" normalizeH="0" baseline="0" noProof="0" dirty="0" smtClean="0">
                  <a:ln>
                    <a:noFill/>
                  </a:ln>
                  <a:solidFill>
                    <a:schemeClr val="tx2"/>
                  </a:solidFill>
                  <a:effectLst/>
                  <a:uLnTx/>
                  <a:uFillTx/>
                  <a:latin typeface="+mn-lt"/>
                  <a:ea typeface="+mn-ea"/>
                  <a:cs typeface="+mn-cs"/>
                </a:rPr>
                <a:t>a:</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圧力伝播速度（</a:t>
              </a:r>
              <a:r>
                <a:rPr kumimoji="1" lang="en-US" sz="1600" b="0" i="0" u="none" strike="noStrike" kern="0" cap="none" spc="0" normalizeH="0" baseline="0" noProof="0" dirty="0" smtClean="0">
                  <a:ln>
                    <a:noFill/>
                  </a:ln>
                  <a:solidFill>
                    <a:schemeClr val="tx2"/>
                  </a:solidFill>
                  <a:effectLst/>
                  <a:uLnTx/>
                  <a:uFillTx/>
                  <a:latin typeface="+mn-lt"/>
                  <a:ea typeface="+mn-ea"/>
                  <a:cs typeface="+mn-cs"/>
                </a:rPr>
                <a:t>m/s</a:t>
              </a:r>
              <a:r>
                <a:rPr kumimoji="1" lang="ja-JP" altLang="en-US" sz="1600" b="0" i="0" u="none" strike="noStrike" kern="0" cap="none" spc="0" normalizeH="0" baseline="0" noProof="0" dirty="0" smtClean="0">
                  <a:ln>
                    <a:noFill/>
                  </a:ln>
                  <a:solidFill>
                    <a:schemeClr val="tx2"/>
                  </a:solidFill>
                  <a:effectLst/>
                  <a:uLnTx/>
                  <a:uFillTx/>
                  <a:latin typeface="+mn-lt"/>
                  <a:ea typeface="+mn-ea"/>
                  <a:cs typeface="+mn-cs"/>
                </a:rPr>
                <a:t>））、同じ式で解析できる。</a:t>
              </a:r>
            </a:p>
            <a:p>
              <a:pPr marL="342900" marR="0" lvl="0" indent="-342900" algn="l" defTabSz="914400" rtl="0" eaLnBrk="1" fontAlgn="auto" latinLnBrk="0" hangingPunct="1">
                <a:lnSpc>
                  <a:spcPct val="100000"/>
                </a:lnSpc>
                <a:spcBef>
                  <a:spcPct val="20000"/>
                </a:spcBef>
                <a:spcAft>
                  <a:spcPts val="0"/>
                </a:spcAft>
                <a:buClr>
                  <a:schemeClr val="accent1">
                    <a:shade val="75000"/>
                  </a:schemeClr>
                </a:buClr>
                <a:buSzPct val="60000"/>
                <a:buFont typeface="Wingdings"/>
                <a:buChar char="u"/>
                <a:tabLst/>
                <a:defRPr/>
              </a:pPr>
              <a:endParaRPr kumimoji="1" lang="ja-JP" altLang="en-US" sz="3200" b="0" i="0" u="none" strike="noStrike" kern="0" cap="none" spc="0" normalizeH="0" baseline="0" noProof="0" dirty="0">
                <a:ln>
                  <a:noFill/>
                </a:ln>
                <a:solidFill>
                  <a:schemeClr val="tx2"/>
                </a:solidFill>
                <a:effectLst/>
                <a:uLnTx/>
                <a:uFillTx/>
                <a:latin typeface="+mn-lt"/>
                <a:ea typeface="+mn-ea"/>
                <a:cs typeface="+mn-cs"/>
              </a:endParaRPr>
            </a:p>
          </p:txBody>
        </p:sp>
        <p:pic>
          <p:nvPicPr>
            <p:cNvPr id="1040" name="Picture 1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143504" y="5643554"/>
              <a:ext cx="500066" cy="214314"/>
            </a:xfrm>
            <a:prstGeom prst="rect">
              <a:avLst/>
            </a:prstGeom>
            <a:noFill/>
          </p:spPr>
        </p:pic>
        <p:pic>
          <p:nvPicPr>
            <p:cNvPr id="1042" name="Picture 18"/>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357554" y="5857868"/>
              <a:ext cx="928693" cy="254437"/>
            </a:xfrm>
            <a:prstGeom prst="rect">
              <a:avLst/>
            </a:prstGeom>
            <a:noFill/>
          </p:spPr>
        </p:pic>
      </p:grpSp>
      <p:sp>
        <p:nvSpPr>
          <p:cNvPr id="34" name="大かっこ 33"/>
          <p:cNvSpPr/>
          <p:nvPr/>
        </p:nvSpPr>
        <p:spPr>
          <a:xfrm>
            <a:off x="1000100" y="5000636"/>
            <a:ext cx="6786610" cy="1571636"/>
          </a:xfrm>
          <a:prstGeom prst="bracketPair">
            <a:avLst>
              <a:gd name="adj" fmla="val 28001"/>
            </a:avLst>
          </a:prstGeom>
          <a:noFill/>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20" name="図 19" descr="cal_d6_4_1.gif"/>
          <p:cNvPicPr>
            <a:picLocks noChangeAspect="1"/>
          </p:cNvPicPr>
          <p:nvPr/>
        </p:nvPicPr>
        <p:blipFill>
          <a:blip r:embed="rId9" cstate="print"/>
          <a:stretch>
            <a:fillRect/>
          </a:stretch>
        </p:blipFill>
        <p:spPr>
          <a:xfrm>
            <a:off x="4932040" y="3248601"/>
            <a:ext cx="3672408" cy="908538"/>
          </a:xfrm>
          <a:prstGeom prst="rect">
            <a:avLst/>
          </a:prstGeom>
        </p:spPr>
      </p:pic>
      <p:sp>
        <p:nvSpPr>
          <p:cNvPr id="22" name="正方形/長方形 21"/>
          <p:cNvSpPr/>
          <p:nvPr/>
        </p:nvSpPr>
        <p:spPr>
          <a:xfrm>
            <a:off x="7020272" y="4221088"/>
            <a:ext cx="1834156" cy="246221"/>
          </a:xfrm>
          <a:prstGeom prst="rect">
            <a:avLst/>
          </a:prstGeom>
        </p:spPr>
        <p:txBody>
          <a:bodyPr wrap="none">
            <a:spAutoFit/>
          </a:bodyPr>
          <a:lstStyle/>
          <a:p>
            <a:r>
              <a:rPr lang="ja-JP" altLang="en-US" sz="1000" dirty="0" smtClean="0"/>
              <a:t>（ハイドロソフト技術研究所より）</a:t>
            </a:r>
            <a:endParaRPr lang="ja-JP" altLang="en-US" sz="1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角丸四角形 26"/>
          <p:cNvSpPr/>
          <p:nvPr/>
        </p:nvSpPr>
        <p:spPr>
          <a:xfrm>
            <a:off x="428596" y="1428736"/>
            <a:ext cx="8358246" cy="5286412"/>
          </a:xfrm>
          <a:prstGeom prst="roundRect">
            <a:avLst>
              <a:gd name="adj" fmla="val 8958"/>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 2"/>
          <p:cNvSpPr>
            <a:spLocks noGrp="1"/>
          </p:cNvSpPr>
          <p:nvPr>
            <p:ph idx="1"/>
          </p:nvPr>
        </p:nvSpPr>
        <p:spPr>
          <a:xfrm>
            <a:off x="500034" y="1500175"/>
            <a:ext cx="8186766" cy="785818"/>
          </a:xfrm>
        </p:spPr>
        <p:txBody>
          <a:bodyPr>
            <a:normAutofit/>
          </a:bodyPr>
          <a:lstStyle/>
          <a:p>
            <a:pPr>
              <a:buNone/>
            </a:pPr>
            <a:r>
              <a:rPr lang="ja-JP" altLang="en-US" sz="2400" b="1" dirty="0" smtClean="0"/>
              <a:t>・二次元不定流モデル</a:t>
            </a:r>
            <a:endParaRPr kumimoji="1" lang="ja-JP" altLang="en-US" sz="2400" b="1" dirty="0"/>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正方形/長方形 7"/>
          <p:cNvSpPr/>
          <p:nvPr/>
        </p:nvSpPr>
        <p:spPr>
          <a:xfrm>
            <a:off x="928662" y="2357430"/>
            <a:ext cx="1338828" cy="369332"/>
          </a:xfrm>
          <a:prstGeom prst="rect">
            <a:avLst/>
          </a:prstGeom>
        </p:spPr>
        <p:txBody>
          <a:bodyPr wrap="none">
            <a:spAutoFit/>
          </a:bodyPr>
          <a:lstStyle/>
          <a:p>
            <a:r>
              <a:rPr lang="ja-JP" altLang="en-US" dirty="0" smtClean="0"/>
              <a:t>＜連続式＞</a:t>
            </a:r>
            <a:endParaRPr lang="ja-JP" altLang="en-US" dirty="0"/>
          </a:p>
        </p:txBody>
      </p:sp>
      <p:sp>
        <p:nvSpPr>
          <p:cNvPr id="9" name="Rectangle 14"/>
          <p:cNvSpPr>
            <a:spLocks noChangeArrowheads="1"/>
          </p:cNvSpPr>
          <p:nvPr/>
        </p:nvSpPr>
        <p:spPr bwMode="auto">
          <a:xfrm>
            <a:off x="857224" y="2857496"/>
            <a:ext cx="178595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＜運動方程式＞</a:t>
            </a:r>
            <a:r>
              <a:rPr kumimoji="1" lang="ja-JP" sz="10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　</a:t>
            </a:r>
            <a:endParaRPr kumimoji="1" lang="ja-JP" sz="1800" b="0" i="0" u="none" strike="noStrike" cap="none" normalizeH="0" baseline="0" dirty="0" smtClean="0">
              <a:ln>
                <a:noFill/>
              </a:ln>
              <a:solidFill>
                <a:schemeClr val="tx1"/>
              </a:solidFill>
              <a:effectLst/>
              <a:latin typeface="Arial" pitchFamily="34" charset="0"/>
              <a:ea typeface="ＭＳ Ｐゴシック" pitchFamily="50" charset="-128"/>
            </a:endParaRPr>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pic>
        <p:nvPicPr>
          <p:cNvPr id="51203"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00166" y="3357562"/>
            <a:ext cx="3295650" cy="504825"/>
          </a:xfrm>
          <a:prstGeom prst="rect">
            <a:avLst/>
          </a:prstGeom>
          <a:noFill/>
        </p:spPr>
      </p:pic>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pic>
        <p:nvPicPr>
          <p:cNvPr id="51205"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357818" y="3286124"/>
            <a:ext cx="1847850" cy="628650"/>
          </a:xfrm>
          <a:prstGeom prst="rect">
            <a:avLst/>
          </a:prstGeom>
          <a:noFill/>
        </p:spPr>
      </p:pic>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pic>
        <p:nvPicPr>
          <p:cNvPr id="51207"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500166" y="4071942"/>
            <a:ext cx="3209925" cy="504825"/>
          </a:xfrm>
          <a:prstGeom prst="rect">
            <a:avLst/>
          </a:prstGeom>
          <a:noFill/>
        </p:spPr>
      </p:pic>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pic>
        <p:nvPicPr>
          <p:cNvPr id="51209" name="Picture 9"/>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286380" y="4000504"/>
            <a:ext cx="1885950" cy="628650"/>
          </a:xfrm>
          <a:prstGeom prst="rect">
            <a:avLst/>
          </a:prstGeom>
          <a:noFill/>
        </p:spPr>
      </p:pic>
      <p:grpSp>
        <p:nvGrpSpPr>
          <p:cNvPr id="25" name="グループ化 24"/>
          <p:cNvGrpSpPr/>
          <p:nvPr/>
        </p:nvGrpSpPr>
        <p:grpSpPr>
          <a:xfrm>
            <a:off x="785786" y="4929198"/>
            <a:ext cx="7358112" cy="1323439"/>
            <a:chOff x="857224" y="4786322"/>
            <a:chExt cx="7358112" cy="1323439"/>
          </a:xfrm>
        </p:grpSpPr>
        <p:sp>
          <p:nvSpPr>
            <p:cNvPr id="51219" name="Rectangle 19"/>
            <p:cNvSpPr>
              <a:spLocks noChangeArrowheads="1"/>
            </p:cNvSpPr>
            <p:nvPr/>
          </p:nvSpPr>
          <p:spPr bwMode="auto">
            <a:xfrm>
              <a:off x="2097583" y="5765188"/>
              <a:ext cx="250033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:x</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方向の底面せん断力、</a:t>
              </a:r>
              <a:endParaRPr kumimoji="1" lang="ja-JP" altLang="en-US" sz="3600" b="0" i="0" u="none" strike="noStrike" cap="none" normalizeH="0" baseline="0" dirty="0" smtClean="0">
                <a:ln>
                  <a:noFill/>
                </a:ln>
                <a:solidFill>
                  <a:schemeClr val="tx1"/>
                </a:solidFill>
                <a:effectLst/>
                <a:latin typeface="Arial" pitchFamily="34" charset="0"/>
                <a:ea typeface="ＭＳ Ｐゴシック" pitchFamily="50" charset="-128"/>
              </a:endParaRPr>
            </a:p>
          </p:txBody>
        </p:sp>
        <p:grpSp>
          <p:nvGrpSpPr>
            <p:cNvPr id="2" name="グループ化 27"/>
            <p:cNvGrpSpPr/>
            <p:nvPr/>
          </p:nvGrpSpPr>
          <p:grpSpPr>
            <a:xfrm>
              <a:off x="857224" y="4786322"/>
              <a:ext cx="7358112" cy="1323439"/>
              <a:chOff x="572201" y="4786322"/>
              <a:chExt cx="7433196" cy="1323439"/>
            </a:xfrm>
          </p:grpSpPr>
          <p:pic>
            <p:nvPicPr>
              <p:cNvPr id="51217" name="Picture 1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701653" y="5868525"/>
                <a:ext cx="180294" cy="170805"/>
              </a:xfrm>
              <a:prstGeom prst="rect">
                <a:avLst/>
              </a:prstGeom>
              <a:noFill/>
            </p:spPr>
          </p:pic>
          <p:pic>
            <p:nvPicPr>
              <p:cNvPr id="51216" name="Picture 1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097640" y="5836626"/>
                <a:ext cx="203598" cy="214314"/>
              </a:xfrm>
              <a:prstGeom prst="rect">
                <a:avLst/>
              </a:prstGeom>
              <a:noFill/>
            </p:spPr>
          </p:pic>
          <p:sp>
            <p:nvSpPr>
              <p:cNvPr id="51218" name="Rectangle 18"/>
              <p:cNvSpPr>
                <a:spLocks noChangeArrowheads="1"/>
              </p:cNvSpPr>
              <p:nvPr/>
            </p:nvSpPr>
            <p:spPr bwMode="auto">
              <a:xfrm>
                <a:off x="572201" y="4786322"/>
                <a:ext cx="7433196"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1" 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　</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H:</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水位（</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m</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t:</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時間（</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sec.</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M:x</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方向の流量フラックス（</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M</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uh</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N:y</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方向の流量フラックス（</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N</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a:t>
                </a:r>
                <a:r>
                  <a:rPr kumimoji="1" lang="en-US" altLang="ja-JP" sz="1600" b="0" i="0" u="none" strike="noStrike" cap="none" normalizeH="0" baseline="0" dirty="0" err="1" smtClean="0">
                    <a:ln>
                      <a:noFill/>
                    </a:ln>
                    <a:solidFill>
                      <a:schemeClr val="tx1"/>
                    </a:solidFill>
                    <a:effectLst/>
                    <a:latin typeface="Times New Roman" pitchFamily="18" charset="0"/>
                    <a:ea typeface="ＭＳ 明朝" pitchFamily="17" charset="-128"/>
                    <a:cs typeface="Times New Roman" pitchFamily="18" charset="0"/>
                  </a:rPr>
                  <a:t>vh</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a:t>
                </a:r>
                <a:r>
                  <a:rPr lang="ja-JP" altLang="en-US" sz="1600" dirty="0" smtClean="0"/>
                  <a:t> 、</a:t>
                </a:r>
                <a:r>
                  <a:rPr lang="en-US" sz="1600" dirty="0" smtClean="0">
                    <a:latin typeface="Times New Roman" pitchFamily="18" charset="0"/>
                    <a:cs typeface="Times New Roman" pitchFamily="18" charset="0"/>
                  </a:rPr>
                  <a:t>r</a:t>
                </a:r>
                <a:r>
                  <a:rPr lang="en-US" sz="1600" baseline="-25000" dirty="0" smtClean="0">
                    <a:latin typeface="Times New Roman" pitchFamily="18" charset="0"/>
                    <a:cs typeface="Times New Roman" pitchFamily="18" charset="0"/>
                  </a:rPr>
                  <a:t>e</a:t>
                </a:r>
                <a:r>
                  <a:rPr lang="en-US" sz="1600" dirty="0" smtClean="0"/>
                  <a:t>:</a:t>
                </a:r>
                <a:r>
                  <a:rPr lang="ja-JP" altLang="en-US" sz="1600" dirty="0" smtClean="0"/>
                  <a:t>有効降雨量、</a:t>
                </a:r>
                <a:r>
                  <a:rPr lang="en-US" sz="1600" dirty="0" err="1" smtClean="0">
                    <a:latin typeface="Times New Roman" pitchFamily="18" charset="0"/>
                    <a:cs typeface="Times New Roman" pitchFamily="18" charset="0"/>
                  </a:rPr>
                  <a:t>q</a:t>
                </a:r>
                <a:r>
                  <a:rPr lang="en-US" sz="1600" baseline="-25000" dirty="0" err="1" smtClean="0">
                    <a:latin typeface="Times New Roman" pitchFamily="18" charset="0"/>
                    <a:cs typeface="Times New Roman" pitchFamily="18" charset="0"/>
                  </a:rPr>
                  <a:t>sew</a:t>
                </a:r>
                <a:r>
                  <a:rPr lang="en-US" sz="1600" dirty="0" smtClean="0"/>
                  <a:t>:</a:t>
                </a:r>
                <a:r>
                  <a:rPr lang="ja-JP" altLang="en-US" sz="1600" dirty="0" smtClean="0"/>
                  <a:t>地上から下水道への単位面積当たりの雨水排水流量、</a:t>
                </a:r>
                <a:r>
                  <a:rPr lang="en-US" sz="1600" dirty="0" err="1" smtClean="0">
                    <a:latin typeface="Times New Roman" pitchFamily="18" charset="0"/>
                    <a:cs typeface="Times New Roman" pitchFamily="18" charset="0"/>
                  </a:rPr>
                  <a:t>q</a:t>
                </a:r>
                <a:r>
                  <a:rPr lang="en-US" sz="1600" baseline="-25000" dirty="0" err="1" smtClean="0">
                    <a:latin typeface="Times New Roman" pitchFamily="18" charset="0"/>
                    <a:cs typeface="Times New Roman" pitchFamily="18" charset="0"/>
                  </a:rPr>
                  <a:t>up</a:t>
                </a:r>
                <a:r>
                  <a:rPr lang="en-US" sz="1600" dirty="0" smtClean="0"/>
                  <a:t>:</a:t>
                </a:r>
                <a:r>
                  <a:rPr lang="ja-JP" altLang="en-US" sz="1600" dirty="0" smtClean="0"/>
                  <a:t>下水道から地上への単位面積当たりの雨水噴出流量</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u:x</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方向の流速（</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m/s</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v:y</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方向の流速（</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m/s</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g:</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重力加速度（</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m/s</a:t>
                </a:r>
                <a:r>
                  <a:rPr kumimoji="1" lang="en-US" altLang="ja-JP" sz="1600" b="0" i="0" u="none" strike="noStrike" cap="none" normalizeH="0" baseline="30000" dirty="0" smtClean="0">
                    <a:ln>
                      <a:noFill/>
                    </a:ln>
                    <a:solidFill>
                      <a:schemeClr val="tx1"/>
                    </a:solidFill>
                    <a:effectLst/>
                    <a:latin typeface="Times New Roman" pitchFamily="18" charset="0"/>
                    <a:ea typeface="ＭＳ 明朝" pitchFamily="17" charset="-128"/>
                    <a:cs typeface="Times New Roman" pitchFamily="18" charset="0"/>
                  </a:rPr>
                  <a:t>2</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ρ:</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水の密度、</a:t>
                </a:r>
                <a:endParaRPr kumimoji="1" lang="ja-JP" altLang="en-US" sz="3600" b="0" i="0" u="none" strike="noStrike" cap="none" normalizeH="0" baseline="0" dirty="0" smtClean="0">
                  <a:ln>
                    <a:noFill/>
                  </a:ln>
                  <a:solidFill>
                    <a:schemeClr val="tx1"/>
                  </a:solidFill>
                  <a:effectLst/>
                  <a:latin typeface="Arial" pitchFamily="34" charset="0"/>
                  <a:ea typeface="ＭＳ Ｐゴシック" pitchFamily="50" charset="-128"/>
                </a:endParaRPr>
              </a:p>
            </p:txBody>
          </p:sp>
          <p:sp>
            <p:nvSpPr>
              <p:cNvPr id="51220" name="Rectangle 20"/>
              <p:cNvSpPr>
                <a:spLocks noChangeArrowheads="1"/>
              </p:cNvSpPr>
              <p:nvPr/>
            </p:nvSpPr>
            <p:spPr bwMode="auto">
              <a:xfrm>
                <a:off x="4228210" y="5743922"/>
                <a:ext cx="3632855"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:y</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方向の底面せん断力、</a:t>
                </a:r>
                <a:r>
                  <a:rPr kumimoji="1" lang="en-US" altLang="ja-JP"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n:</a:t>
                </a:r>
                <a:r>
                  <a:rPr kumimoji="1" lang="ja-JP" altLang="en-US" sz="1600" b="0" i="0" u="none" strike="noStrike" cap="none" normalizeH="0" baseline="0" dirty="0" smtClean="0">
                    <a:ln>
                      <a:noFill/>
                    </a:ln>
                    <a:solidFill>
                      <a:schemeClr val="tx1"/>
                    </a:solidFill>
                    <a:effectLst/>
                    <a:latin typeface="Times New Roman" pitchFamily="18" charset="0"/>
                    <a:ea typeface="ＭＳ 明朝" pitchFamily="17" charset="-128"/>
                    <a:cs typeface="Times New Roman" pitchFamily="18" charset="0"/>
                  </a:rPr>
                  <a:t>粗度係数。</a:t>
                </a:r>
                <a:endParaRPr kumimoji="1" lang="ja-JP" altLang="en-US" sz="3600" b="0" i="0" u="none" strike="noStrike" cap="none" normalizeH="0" baseline="0" dirty="0" smtClean="0">
                  <a:ln>
                    <a:noFill/>
                  </a:ln>
                  <a:solidFill>
                    <a:schemeClr val="tx1"/>
                  </a:solidFill>
                  <a:effectLst/>
                  <a:latin typeface="Arial" pitchFamily="34" charset="0"/>
                  <a:ea typeface="ＭＳ Ｐゴシック" pitchFamily="50" charset="-128"/>
                </a:endParaRPr>
              </a:p>
            </p:txBody>
          </p:sp>
        </p:grpSp>
      </p:grpSp>
      <p:sp>
        <p:nvSpPr>
          <p:cNvPr id="29" name="大かっこ 28"/>
          <p:cNvSpPr/>
          <p:nvPr/>
        </p:nvSpPr>
        <p:spPr>
          <a:xfrm>
            <a:off x="714348" y="4857760"/>
            <a:ext cx="7643866" cy="1643074"/>
          </a:xfrm>
          <a:prstGeom prst="bracketPair">
            <a:avLst>
              <a:gd name="adj" fmla="val 28001"/>
            </a:avLst>
          </a:prstGeom>
          <a:noFill/>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pic>
        <p:nvPicPr>
          <p:cNvPr id="26625"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928926" y="2357430"/>
            <a:ext cx="2571768" cy="449815"/>
          </a:xfrm>
          <a:prstGeom prst="rect">
            <a:avLst/>
          </a:prstGeom>
          <a:noFill/>
        </p:spPr>
      </p:pic>
      <p:sp>
        <p:nvSpPr>
          <p:cNvPr id="26" name="タイトル 6"/>
          <p:cNvSpPr>
            <a:spLocks noGrp="1"/>
          </p:cNvSpPr>
          <p:nvPr>
            <p:ph type="title"/>
          </p:nvPr>
        </p:nvSpPr>
        <p:spPr>
          <a:xfrm>
            <a:off x="642910" y="571480"/>
            <a:ext cx="8158162" cy="785818"/>
          </a:xfrm>
        </p:spPr>
        <p:txBody>
          <a:bodyPr>
            <a:noAutofit/>
          </a:bodyPr>
          <a:lstStyle/>
          <a:p>
            <a:pPr lvl="0" algn="l"/>
            <a:r>
              <a:rPr lang="ja-JP" altLang="en-US" sz="3200" dirty="0" smtClean="0"/>
              <a:t>②氾濫解析モデル</a:t>
            </a:r>
            <a:endParaRPr kumimoji="1" lang="ja-JP" altLang="en-US" sz="32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雪藤">
      <a:dk1>
        <a:sysClr val="windowText" lastClr="000000"/>
      </a:dk1>
      <a:lt1>
        <a:sysClr val="window" lastClr="FFFFFF"/>
      </a:lt1>
      <a:dk2>
        <a:srgbClr val="000049"/>
      </a:dk2>
      <a:lt2>
        <a:srgbClr val="E3E8FF"/>
      </a:lt2>
      <a:accent1>
        <a:srgbClr val="947098"/>
      </a:accent1>
      <a:accent2>
        <a:srgbClr val="809E90"/>
      </a:accent2>
      <a:accent3>
        <a:srgbClr val="7574AC"/>
      </a:accent3>
      <a:accent4>
        <a:srgbClr val="A4715D"/>
      </a:accent4>
      <a:accent5>
        <a:srgbClr val="9E9E78"/>
      </a:accent5>
      <a:accent6>
        <a:srgbClr val="6079A4"/>
      </a:accent6>
      <a:hlink>
        <a:srgbClr val="0000FF"/>
      </a:hlink>
      <a:folHlink>
        <a:srgbClr val="800080"/>
      </a:folHlink>
    </a:clrScheme>
    <a:fontScheme name="雪藤">
      <a:majorFont>
        <a:latin typeface="Bookman Old Style"/>
        <a:ea typeface=""/>
        <a:cs typeface=""/>
        <a:font script="Jpan" typeface="HGP明朝E"/>
        <a:font script="Hang" typeface="돋움"/>
        <a:font script="Hans" typeface="黑体"/>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方正舒体"/>
        <a:font script="Hant" typeface="標楷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Wistaria</Template>
  <TotalTime>4782</TotalTime>
  <Words>3230</Words>
  <Application>Microsoft Office PowerPoint</Application>
  <PresentationFormat>画面に合わせる (4:3)</PresentationFormat>
  <Paragraphs>538</Paragraphs>
  <Slides>34</Slides>
  <Notes>20</Notes>
  <HiddenSlides>0</HiddenSlides>
  <MMClips>0</MMClips>
  <ScaleCrop>false</ScaleCrop>
  <HeadingPairs>
    <vt:vector size="4" baseType="variant">
      <vt:variant>
        <vt:lpstr>テーマ</vt:lpstr>
      </vt:variant>
      <vt:variant>
        <vt:i4>1</vt:i4>
      </vt:variant>
      <vt:variant>
        <vt:lpstr>スライド タイトル</vt:lpstr>
      </vt:variant>
      <vt:variant>
        <vt:i4>34</vt:i4>
      </vt:variant>
    </vt:vector>
  </HeadingPairs>
  <TitlesOfParts>
    <vt:vector size="35" baseType="lpstr">
      <vt:lpstr>雪藤</vt:lpstr>
      <vt:lpstr>内水氾濫時における大規模地下空間の 浸水危険度に関する研究</vt:lpstr>
      <vt:lpstr>発表の流れ</vt:lpstr>
      <vt:lpstr>・背景</vt:lpstr>
      <vt:lpstr>研究の目的</vt:lpstr>
      <vt:lpstr>　１．対象地域</vt:lpstr>
      <vt:lpstr>＊地盤高</vt:lpstr>
      <vt:lpstr>　２．解析条件</vt:lpstr>
      <vt:lpstr>①数値解析モデル</vt:lpstr>
      <vt:lpstr>②氾濫解析モデル</vt:lpstr>
      <vt:lpstr>＊メッシュ図</vt:lpstr>
      <vt:lpstr>３．対象降雨</vt:lpstr>
      <vt:lpstr>・解析結果</vt:lpstr>
      <vt:lpstr>＊流入量</vt:lpstr>
      <vt:lpstr>スライド 14</vt:lpstr>
      <vt:lpstr>＊止水板設置後の流入箇所（岡崎豪雨）</vt:lpstr>
      <vt:lpstr>スライド 16</vt:lpstr>
      <vt:lpstr>スライド 17</vt:lpstr>
      <vt:lpstr>・結論</vt:lpstr>
      <vt:lpstr>＊参考文献</vt:lpstr>
      <vt:lpstr>スライド 20</vt:lpstr>
      <vt:lpstr>海老江処理区ポンプ場</vt:lpstr>
      <vt:lpstr>　下水道管渠解析モデル</vt:lpstr>
      <vt:lpstr>　氾濫解析モデル</vt:lpstr>
      <vt:lpstr>スライド 24</vt:lpstr>
      <vt:lpstr>スライド 25</vt:lpstr>
      <vt:lpstr>スライド 26</vt:lpstr>
      <vt:lpstr>＊浸水面積と溢水量</vt:lpstr>
      <vt:lpstr>浸水状況</vt:lpstr>
      <vt:lpstr>＊止水板設置後の流入箇所（豊中豪雨）</vt:lpstr>
      <vt:lpstr>エリアごとの流入量（豊中豪雨・１．０ｍ止水板）</vt:lpstr>
      <vt:lpstr>＊止水板設置後の流入箇所（福井豪雨）</vt:lpstr>
      <vt:lpstr>エリアごとの流入量（福井豪雨・１．０ｍ止水板）</vt:lpstr>
      <vt:lpstr>３．止水板高さの比較</vt:lpstr>
      <vt:lpstr>＊止水板高さによる流入量の違い</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Infoworksを用いた大規模地下空間の浸水危険度評価</dc:title>
  <dc:creator>環境防災水工学研究室</dc:creator>
  <cp:lastModifiedBy>suikouken</cp:lastModifiedBy>
  <cp:revision>460</cp:revision>
  <dcterms:created xsi:type="dcterms:W3CDTF">2010-05-11T02:13:54Z</dcterms:created>
  <dcterms:modified xsi:type="dcterms:W3CDTF">2011-02-16T02:38:33Z</dcterms:modified>
</cp:coreProperties>
</file>